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</p:sldMasterIdLst>
  <p:notesMasterIdLst>
    <p:notesMasterId r:id="rId23"/>
  </p:notesMasterIdLst>
  <p:sldIdLst>
    <p:sldId id="256" r:id="rId5"/>
    <p:sldId id="279" r:id="rId6"/>
    <p:sldId id="281" r:id="rId7"/>
    <p:sldId id="282" r:id="rId8"/>
    <p:sldId id="283" r:id="rId9"/>
    <p:sldId id="289" r:id="rId10"/>
    <p:sldId id="284" r:id="rId11"/>
    <p:sldId id="291" r:id="rId12"/>
    <p:sldId id="288" r:id="rId13"/>
    <p:sldId id="290" r:id="rId14"/>
    <p:sldId id="287" r:id="rId15"/>
    <p:sldId id="285" r:id="rId16"/>
    <p:sldId id="286" r:id="rId17"/>
    <p:sldId id="292" r:id="rId18"/>
    <p:sldId id="293" r:id="rId19"/>
    <p:sldId id="294" r:id="rId20"/>
    <p:sldId id="295" r:id="rId21"/>
    <p:sldId id="280" r:id="rId22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2A02BE"/>
    <a:srgbClr val="AE1517"/>
    <a:srgbClr val="7DD330"/>
    <a:srgbClr val="00CC00"/>
    <a:srgbClr val="0C7CD2"/>
    <a:srgbClr val="1F7EE7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56" autoAdjust="0"/>
    <p:restoredTop sz="94624" autoAdjust="0"/>
  </p:normalViewPr>
  <p:slideViewPr>
    <p:cSldViewPr>
      <p:cViewPr>
        <p:scale>
          <a:sx n="52" d="100"/>
          <a:sy n="52" d="100"/>
        </p:scale>
        <p:origin x="-1878" y="-4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7CD2CB8-4302-4F1C-8124-27C03E755A93}" type="datetimeFigureOut">
              <a:rPr lang="en-US"/>
              <a:pPr>
                <a:defRPr/>
              </a:pPr>
              <a:t>3/30/2016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353CB0D-3066-4F73-BE04-016E2D8231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2427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3A271A1-F6D6-438B-A432-4747EE7ECD40}" type="datetimeFigureOut">
              <a:rPr lang="en-US" smtClean="0"/>
              <a:pPr algn="ctr" eaLnBrk="1" latinLnBrk="0" hangingPunct="1"/>
              <a:t>3/30/2016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3/30/2016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23A271A1-F6D6-438B-A432-4747EE7ECD40}" type="datetimeFigureOut">
              <a:rPr lang="en-US" smtClean="0"/>
              <a:pPr/>
              <a:t>3/30/2016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0C94032-CD4C-4C25-B0C2-CEC720522D92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 userDrawn="1"/>
        </p:nvSpPr>
        <p:spPr bwMode="auto">
          <a:xfrm>
            <a:off x="0" y="0"/>
            <a:ext cx="560388" cy="6858000"/>
          </a:xfrm>
          <a:prstGeom prst="rect">
            <a:avLst/>
          </a:prstGeom>
          <a:gradFill rotWithShape="0">
            <a:gsLst>
              <a:gs pos="0">
                <a:srgbClr val="FFCC66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endParaRPr lang="ar-SA" altLang="ar-SA" sz="2200" i="1" smtClean="0">
              <a:solidFill>
                <a:srgbClr val="000000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 userDrawn="1"/>
        </p:nvSpPr>
        <p:spPr bwMode="auto">
          <a:xfrm>
            <a:off x="1231900" y="6562725"/>
            <a:ext cx="7239000" cy="228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n-US" sz="900" smtClean="0">
                <a:solidFill>
                  <a:srgbClr val="FFFFFF"/>
                </a:solidFill>
                <a:latin typeface="Times New Roman" pitchFamily="18" charset="0"/>
                <a:cs typeface="+mn-cs"/>
              </a:rPr>
              <a:t>Copyright © 2004 Pearson Education, Inc., publishing as Benjamin Cummings</a:t>
            </a:r>
          </a:p>
        </p:txBody>
      </p:sp>
      <p:sp>
        <p:nvSpPr>
          <p:cNvPr id="6" name="Text Box 6"/>
          <p:cNvSpPr txBox="1">
            <a:spLocks noChangeArrowheads="1"/>
          </p:cNvSpPr>
          <p:nvPr userDrawn="1"/>
        </p:nvSpPr>
        <p:spPr bwMode="auto">
          <a:xfrm>
            <a:off x="1116013" y="1554163"/>
            <a:ext cx="7467600" cy="4270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110000"/>
              </a:lnSpc>
              <a:defRPr/>
            </a:pPr>
            <a:r>
              <a:rPr lang="en-US" sz="2000" b="1" smtClean="0">
                <a:solidFill>
                  <a:srgbClr val="FFFFFF"/>
                </a:solidFill>
                <a:latin typeface="Times New Roman" pitchFamily="18" charset="0"/>
                <a:cs typeface="+mn-cs"/>
              </a:rPr>
              <a:t>Dee Unglaub Silverthorn, Ph.D.</a:t>
            </a:r>
            <a:endParaRPr lang="en-US" sz="2000" smtClean="0">
              <a:solidFill>
                <a:srgbClr val="000000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 userDrawn="1"/>
        </p:nvSpPr>
        <p:spPr bwMode="auto">
          <a:xfrm>
            <a:off x="2290763" y="354013"/>
            <a:ext cx="5141912" cy="7937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3333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n-US" sz="4600" smtClean="0">
                <a:solidFill>
                  <a:srgbClr val="FFFFFF"/>
                </a:solidFill>
                <a:latin typeface="Times New Roman" pitchFamily="18" charset="0"/>
                <a:cs typeface="+mn-cs"/>
              </a:rPr>
              <a:t>H</a:t>
            </a:r>
            <a:r>
              <a:rPr lang="en-US" sz="3600" smtClean="0">
                <a:solidFill>
                  <a:srgbClr val="FFFFFF"/>
                </a:solidFill>
                <a:latin typeface="Times New Roman" pitchFamily="18" charset="0"/>
                <a:cs typeface="+mn-cs"/>
              </a:rPr>
              <a:t>UMAN</a:t>
            </a:r>
            <a:r>
              <a:rPr lang="en-US" sz="4600" smtClean="0">
                <a:solidFill>
                  <a:srgbClr val="FFFFFF"/>
                </a:solidFill>
                <a:latin typeface="Times New Roman" pitchFamily="18" charset="0"/>
                <a:cs typeface="+mn-cs"/>
              </a:rPr>
              <a:t> P</a:t>
            </a:r>
            <a:r>
              <a:rPr lang="en-US" sz="3600" smtClean="0">
                <a:solidFill>
                  <a:srgbClr val="FFFFFF"/>
                </a:solidFill>
                <a:latin typeface="Times New Roman" pitchFamily="18" charset="0"/>
                <a:cs typeface="+mn-cs"/>
              </a:rPr>
              <a:t>HYSIOLOGY</a:t>
            </a:r>
            <a:endParaRPr lang="en-US" sz="4600" smtClean="0">
              <a:solidFill>
                <a:srgbClr val="FFFFFF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" name="Text Box 8"/>
          <p:cNvSpPr txBox="1">
            <a:spLocks noChangeArrowheads="1"/>
          </p:cNvSpPr>
          <p:nvPr userDrawn="1"/>
        </p:nvSpPr>
        <p:spPr bwMode="auto">
          <a:xfrm>
            <a:off x="2379663" y="5840413"/>
            <a:ext cx="4962525" cy="3667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n-US" smtClean="0">
                <a:solidFill>
                  <a:srgbClr val="FFFFFF"/>
                </a:solidFill>
                <a:latin typeface="Times New Roman" pitchFamily="18" charset="0"/>
                <a:cs typeface="+mn-cs"/>
              </a:rPr>
              <a:t>PowerPoint</a:t>
            </a:r>
            <a:r>
              <a:rPr lang="en-US" baseline="30000" smtClean="0">
                <a:solidFill>
                  <a:srgbClr val="FFFFFF"/>
                </a:solidFill>
                <a:latin typeface="Times New Roman" pitchFamily="18" charset="0"/>
                <a:cs typeface="+mn-cs"/>
              </a:rPr>
              <a:t>®</a:t>
            </a:r>
            <a:r>
              <a:rPr lang="en-US" smtClean="0">
                <a:solidFill>
                  <a:srgbClr val="FFFFFF"/>
                </a:solidFill>
                <a:latin typeface="Times New Roman" pitchFamily="18" charset="0"/>
                <a:cs typeface="+mn-cs"/>
              </a:rPr>
              <a:t> Lecture Slide Presentation by</a:t>
            </a:r>
          </a:p>
        </p:txBody>
      </p:sp>
      <p:sp>
        <p:nvSpPr>
          <p:cNvPr id="9" name="Text Box 9"/>
          <p:cNvSpPr txBox="1">
            <a:spLocks noChangeArrowheads="1"/>
          </p:cNvSpPr>
          <p:nvPr userDrawn="1"/>
        </p:nvSpPr>
        <p:spPr bwMode="auto">
          <a:xfrm>
            <a:off x="1055688" y="6156325"/>
            <a:ext cx="7605712" cy="3667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n-US" smtClean="0">
                <a:solidFill>
                  <a:srgbClr val="CCFFFF"/>
                </a:solidFill>
                <a:latin typeface="Times New Roman" pitchFamily="18" charset="0"/>
                <a:cs typeface="+mn-cs"/>
              </a:rPr>
              <a:t>Dr. Howard D. Booth, Professor of Biology, Eastern Michigan University</a:t>
            </a:r>
          </a:p>
        </p:txBody>
      </p:sp>
      <p:sp>
        <p:nvSpPr>
          <p:cNvPr id="10" name="Text Box 10"/>
          <p:cNvSpPr txBox="1">
            <a:spLocks noChangeArrowheads="1"/>
          </p:cNvSpPr>
          <p:nvPr userDrawn="1"/>
        </p:nvSpPr>
        <p:spPr bwMode="auto">
          <a:xfrm>
            <a:off x="2987675" y="1087438"/>
            <a:ext cx="3746500" cy="3968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n-US" sz="2000" smtClean="0">
                <a:solidFill>
                  <a:srgbClr val="FFFFCC"/>
                </a:solidFill>
                <a:cs typeface="+mn-cs"/>
              </a:rPr>
              <a:t>AN INTEGRATED APPROACH</a:t>
            </a:r>
          </a:p>
        </p:txBody>
      </p:sp>
      <p:sp>
        <p:nvSpPr>
          <p:cNvPr id="11" name="Text Box 11"/>
          <p:cNvSpPr txBox="1">
            <a:spLocks noChangeArrowheads="1"/>
          </p:cNvSpPr>
          <p:nvPr userDrawn="1"/>
        </p:nvSpPr>
        <p:spPr bwMode="auto">
          <a:xfrm>
            <a:off x="3756025" y="114300"/>
            <a:ext cx="2235200" cy="336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n-US" sz="1600" smtClean="0">
                <a:solidFill>
                  <a:srgbClr val="FFFFFF"/>
                </a:solidFill>
                <a:latin typeface="Times New Roman" pitchFamily="18" charset="0"/>
                <a:cs typeface="+mn-cs"/>
              </a:rPr>
              <a:t>T H I R D  E D I T I O N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69975" y="2941638"/>
            <a:ext cx="7570788" cy="685800"/>
          </a:xfrm>
          <a:effectLst/>
          <a:extLst/>
        </p:spPr>
        <p:txBody>
          <a:bodyPr/>
          <a:lstStyle>
            <a:lvl1pPr algn="ctr">
              <a:defRPr sz="5200" b="0">
                <a:solidFill>
                  <a:srgbClr val="CCFFFF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046163" y="3776663"/>
            <a:ext cx="7588250" cy="1608137"/>
          </a:xfrm>
        </p:spPr>
        <p:txBody>
          <a:bodyPr anchor="t"/>
          <a:lstStyle>
            <a:lvl1pPr marL="0" indent="0" algn="ctr">
              <a:lnSpc>
                <a:spcPct val="100000"/>
              </a:lnSpc>
              <a:buFont typeface="Times New Roman" pitchFamily="18" charset="0"/>
              <a:buNone/>
              <a:defRPr sz="3400">
                <a:solidFill>
                  <a:srgbClr val="FFCC66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17096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utoUpdateAnimBg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BF910A-BB61-4AC2-8857-025E1290879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378640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D8294-A05B-439A-BD95-CDD4F1256C3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7804082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438" y="2352675"/>
            <a:ext cx="4267200" cy="2781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8038" y="2352675"/>
            <a:ext cx="4267200" cy="2781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A6D78E-5854-46D4-9791-05A741C041F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59061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876B2-98F3-48A9-92AA-6F1F7035338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396081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2F126F-8A45-458E-8EC5-20845A23670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7139692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1A4307-529B-4624-AFB7-28278BB2FFD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4295253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1AB329-04BD-48F9-AE98-F6E04867606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369591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3/30/2016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57F803-9D35-4F13-9137-43422F8B657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340125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B64B4-6808-4937-9F35-8E78DB1CCB9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7585293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2275" y="436563"/>
            <a:ext cx="2190750" cy="46974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438" y="436563"/>
            <a:ext cx="6421437" cy="46974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ECDB11-B0C1-486D-B6C5-02EC7B7E647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4994419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 userDrawn="1"/>
        </p:nvSpPr>
        <p:spPr bwMode="auto">
          <a:xfrm>
            <a:off x="0" y="0"/>
            <a:ext cx="560388" cy="6858000"/>
          </a:xfrm>
          <a:prstGeom prst="rect">
            <a:avLst/>
          </a:prstGeom>
          <a:gradFill rotWithShape="0">
            <a:gsLst>
              <a:gs pos="0">
                <a:srgbClr val="FFCC66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endParaRPr lang="ar-SA" altLang="ar-SA" sz="2200" i="1" smtClean="0">
              <a:solidFill>
                <a:srgbClr val="000000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 userDrawn="1"/>
        </p:nvSpPr>
        <p:spPr bwMode="auto">
          <a:xfrm>
            <a:off x="1231900" y="6562725"/>
            <a:ext cx="7239000" cy="228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n-US" sz="900" smtClean="0">
                <a:solidFill>
                  <a:srgbClr val="FFFFFF"/>
                </a:solidFill>
                <a:latin typeface="Times New Roman" pitchFamily="18" charset="0"/>
                <a:cs typeface="+mn-cs"/>
              </a:rPr>
              <a:t>Copyright © 2004 Pearson Education, Inc., publishing as Benjamin Cummings</a:t>
            </a:r>
          </a:p>
        </p:txBody>
      </p:sp>
      <p:sp>
        <p:nvSpPr>
          <p:cNvPr id="6" name="Text Box 6"/>
          <p:cNvSpPr txBox="1">
            <a:spLocks noChangeArrowheads="1"/>
          </p:cNvSpPr>
          <p:nvPr userDrawn="1"/>
        </p:nvSpPr>
        <p:spPr bwMode="auto">
          <a:xfrm>
            <a:off x="1116013" y="1554163"/>
            <a:ext cx="7467600" cy="4270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110000"/>
              </a:lnSpc>
              <a:defRPr/>
            </a:pPr>
            <a:r>
              <a:rPr lang="en-US" sz="2000" b="1" smtClean="0">
                <a:solidFill>
                  <a:srgbClr val="FFFFFF"/>
                </a:solidFill>
                <a:latin typeface="Times New Roman" pitchFamily="18" charset="0"/>
                <a:cs typeface="+mn-cs"/>
              </a:rPr>
              <a:t>Dee Unglaub Silverthorn, Ph.D.</a:t>
            </a:r>
            <a:endParaRPr lang="en-US" sz="2000" smtClean="0">
              <a:solidFill>
                <a:srgbClr val="000000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 userDrawn="1"/>
        </p:nvSpPr>
        <p:spPr bwMode="auto">
          <a:xfrm>
            <a:off x="2290763" y="354013"/>
            <a:ext cx="5141912" cy="7937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3333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n-US" sz="4600" smtClean="0">
                <a:solidFill>
                  <a:srgbClr val="FFFFFF"/>
                </a:solidFill>
                <a:latin typeface="Times New Roman" pitchFamily="18" charset="0"/>
                <a:cs typeface="+mn-cs"/>
              </a:rPr>
              <a:t>H</a:t>
            </a:r>
            <a:r>
              <a:rPr lang="en-US" sz="3600" smtClean="0">
                <a:solidFill>
                  <a:srgbClr val="FFFFFF"/>
                </a:solidFill>
                <a:latin typeface="Times New Roman" pitchFamily="18" charset="0"/>
                <a:cs typeface="+mn-cs"/>
              </a:rPr>
              <a:t>UMAN</a:t>
            </a:r>
            <a:r>
              <a:rPr lang="en-US" sz="4600" smtClean="0">
                <a:solidFill>
                  <a:srgbClr val="FFFFFF"/>
                </a:solidFill>
                <a:latin typeface="Times New Roman" pitchFamily="18" charset="0"/>
                <a:cs typeface="+mn-cs"/>
              </a:rPr>
              <a:t> P</a:t>
            </a:r>
            <a:r>
              <a:rPr lang="en-US" sz="3600" smtClean="0">
                <a:solidFill>
                  <a:srgbClr val="FFFFFF"/>
                </a:solidFill>
                <a:latin typeface="Times New Roman" pitchFamily="18" charset="0"/>
                <a:cs typeface="+mn-cs"/>
              </a:rPr>
              <a:t>HYSIOLOGY</a:t>
            </a:r>
            <a:endParaRPr lang="en-US" sz="4600" smtClean="0">
              <a:solidFill>
                <a:srgbClr val="FFFFFF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" name="Text Box 8"/>
          <p:cNvSpPr txBox="1">
            <a:spLocks noChangeArrowheads="1"/>
          </p:cNvSpPr>
          <p:nvPr userDrawn="1"/>
        </p:nvSpPr>
        <p:spPr bwMode="auto">
          <a:xfrm>
            <a:off x="2379663" y="5840413"/>
            <a:ext cx="4962525" cy="3667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n-US" smtClean="0">
                <a:solidFill>
                  <a:srgbClr val="FFFFFF"/>
                </a:solidFill>
                <a:latin typeface="Times New Roman" pitchFamily="18" charset="0"/>
                <a:cs typeface="+mn-cs"/>
              </a:rPr>
              <a:t>PowerPoint</a:t>
            </a:r>
            <a:r>
              <a:rPr lang="en-US" baseline="30000" smtClean="0">
                <a:solidFill>
                  <a:srgbClr val="FFFFFF"/>
                </a:solidFill>
                <a:latin typeface="Times New Roman" pitchFamily="18" charset="0"/>
                <a:cs typeface="+mn-cs"/>
              </a:rPr>
              <a:t>®</a:t>
            </a:r>
            <a:r>
              <a:rPr lang="en-US" smtClean="0">
                <a:solidFill>
                  <a:srgbClr val="FFFFFF"/>
                </a:solidFill>
                <a:latin typeface="Times New Roman" pitchFamily="18" charset="0"/>
                <a:cs typeface="+mn-cs"/>
              </a:rPr>
              <a:t> Lecture Slide Presentation by</a:t>
            </a:r>
          </a:p>
        </p:txBody>
      </p:sp>
      <p:sp>
        <p:nvSpPr>
          <p:cNvPr id="9" name="Text Box 9"/>
          <p:cNvSpPr txBox="1">
            <a:spLocks noChangeArrowheads="1"/>
          </p:cNvSpPr>
          <p:nvPr userDrawn="1"/>
        </p:nvSpPr>
        <p:spPr bwMode="auto">
          <a:xfrm>
            <a:off x="1055688" y="6156325"/>
            <a:ext cx="7605712" cy="3667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n-US" smtClean="0">
                <a:solidFill>
                  <a:srgbClr val="CCFFFF"/>
                </a:solidFill>
                <a:latin typeface="Times New Roman" pitchFamily="18" charset="0"/>
                <a:cs typeface="+mn-cs"/>
              </a:rPr>
              <a:t>Dr. Howard D. Booth, Professor of Biology, Eastern Michigan University</a:t>
            </a:r>
          </a:p>
        </p:txBody>
      </p:sp>
      <p:sp>
        <p:nvSpPr>
          <p:cNvPr id="10" name="Text Box 10"/>
          <p:cNvSpPr txBox="1">
            <a:spLocks noChangeArrowheads="1"/>
          </p:cNvSpPr>
          <p:nvPr userDrawn="1"/>
        </p:nvSpPr>
        <p:spPr bwMode="auto">
          <a:xfrm>
            <a:off x="2987675" y="1087438"/>
            <a:ext cx="3746500" cy="3968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n-US" sz="2000" smtClean="0">
                <a:solidFill>
                  <a:srgbClr val="FFFFCC"/>
                </a:solidFill>
                <a:cs typeface="+mn-cs"/>
              </a:rPr>
              <a:t>AN INTEGRATED APPROACH</a:t>
            </a:r>
          </a:p>
        </p:txBody>
      </p:sp>
      <p:sp>
        <p:nvSpPr>
          <p:cNvPr id="11" name="Text Box 11"/>
          <p:cNvSpPr txBox="1">
            <a:spLocks noChangeArrowheads="1"/>
          </p:cNvSpPr>
          <p:nvPr userDrawn="1"/>
        </p:nvSpPr>
        <p:spPr bwMode="auto">
          <a:xfrm>
            <a:off x="3756025" y="114300"/>
            <a:ext cx="2235200" cy="336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n-US" sz="1600" smtClean="0">
                <a:solidFill>
                  <a:srgbClr val="FFFFFF"/>
                </a:solidFill>
                <a:latin typeface="Times New Roman" pitchFamily="18" charset="0"/>
                <a:cs typeface="+mn-cs"/>
              </a:rPr>
              <a:t>T H I R D  E D I T I O N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69975" y="2941638"/>
            <a:ext cx="7570788" cy="685800"/>
          </a:xfrm>
          <a:effectLst/>
          <a:extLst/>
        </p:spPr>
        <p:txBody>
          <a:bodyPr/>
          <a:lstStyle>
            <a:lvl1pPr algn="ctr">
              <a:defRPr sz="5200" b="0">
                <a:solidFill>
                  <a:srgbClr val="CCFFFF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046163" y="3776663"/>
            <a:ext cx="7588250" cy="1608137"/>
          </a:xfrm>
        </p:spPr>
        <p:txBody>
          <a:bodyPr anchor="t"/>
          <a:lstStyle>
            <a:lvl1pPr marL="0" indent="0" algn="ctr">
              <a:lnSpc>
                <a:spcPct val="100000"/>
              </a:lnSpc>
              <a:buFont typeface="Times New Roman" pitchFamily="18" charset="0"/>
              <a:buNone/>
              <a:defRPr sz="3400">
                <a:solidFill>
                  <a:srgbClr val="FFCC66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1821212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utoUpdateAnimBg="0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BF910A-BB61-4AC2-8857-025E1290879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646732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D8294-A05B-439A-BD95-CDD4F1256C3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790486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438" y="2352675"/>
            <a:ext cx="4267200" cy="2781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8038" y="2352675"/>
            <a:ext cx="4267200" cy="2781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A6D78E-5854-46D4-9791-05A741C041F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538344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876B2-98F3-48A9-92AA-6F1F7035338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536595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2F126F-8A45-458E-8EC5-20845A23670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015729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1A4307-529B-4624-AFB7-28278BB2FFD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72798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3/30/2016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1AB329-04BD-48F9-AE98-F6E04867606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6047859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57F803-9D35-4F13-9137-43422F8B657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8697436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B64B4-6808-4937-9F35-8E78DB1CCB9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712672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2275" y="436563"/>
            <a:ext cx="2190750" cy="46974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438" y="436563"/>
            <a:ext cx="6421437" cy="46974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ECDB11-B0C1-486D-B6C5-02EC7B7E647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309503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52B55-F93B-49CD-BC6C-DD334950AD0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24475" y="76200"/>
            <a:ext cx="37433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044593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45C8D-6C2A-4D32-81EC-0558B33E7C5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3619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C871FF-F480-4D40-94E6-7133DF34209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341E6F-07DC-4D66-B7DD-F59D99C75E30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0051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3A271A1-F6D6-438B-A432-4747EE7ECD40}" type="datetimeFigureOut">
              <a:rPr lang="en-US" smtClean="0"/>
              <a:pPr/>
              <a:t>3/30/2016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3A271A1-F6D6-438B-A432-4747EE7ECD40}" type="datetimeFigureOut">
              <a:rPr lang="en-US" smtClean="0"/>
              <a:pPr/>
              <a:t>3/30/2016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3/30/2016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3/30/2016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3/30/2016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23A271A1-F6D6-438B-A432-4747EE7ECD40}" type="datetimeFigureOut">
              <a:rPr lang="en-US" smtClean="0"/>
              <a:pPr/>
              <a:t>3/30/2016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powerpointstyles.com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3A271A1-F6D6-438B-A432-4747EE7ECD40}" type="datetimeFigureOut">
              <a:rPr lang="en-US" smtClean="0"/>
              <a:pPr/>
              <a:t>3/30/2016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  <p:sp>
        <p:nvSpPr>
          <p:cNvPr id="10" name="Text Box 24"/>
          <p:cNvSpPr txBox="1">
            <a:spLocks noChangeArrowheads="1"/>
          </p:cNvSpPr>
          <p:nvPr userDrawn="1"/>
        </p:nvSpPr>
        <p:spPr bwMode="auto">
          <a:xfrm>
            <a:off x="3348038" y="6237288"/>
            <a:ext cx="2990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>
                <a:hlinkClick r:id="rId13"/>
              </a:rPr>
              <a:t>Free Powerpoint Templates</a:t>
            </a:r>
            <a:endParaRPr lang="fr-FR"/>
          </a:p>
        </p:txBody>
      </p:sp>
      <p:pic>
        <p:nvPicPr>
          <p:cNvPr id="11" name="Picture 23" descr="sqds qdsqger ege 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8"/>
          <p:cNvSpPr txBox="1">
            <a:spLocks noChangeArrowheads="1"/>
          </p:cNvSpPr>
          <p:nvPr userDrawn="1"/>
        </p:nvSpPr>
        <p:spPr bwMode="auto">
          <a:xfrm>
            <a:off x="7962900" y="6375400"/>
            <a:ext cx="1073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b="1">
                <a:solidFill>
                  <a:srgbClr val="000099"/>
                </a:solidFill>
              </a:rPr>
              <a:t>Page </a:t>
            </a:r>
            <a:fld id="{40CDD323-C195-4F64-9E95-0530A5F95C80}" type="slidenum">
              <a:rPr lang="fr-FR" b="1">
                <a:solidFill>
                  <a:srgbClr val="000099"/>
                </a:solidFill>
              </a:rPr>
              <a:pPr>
                <a:defRPr/>
              </a:pPr>
              <a:t>‹#›</a:t>
            </a:fld>
            <a:endParaRPr lang="fr-FR" b="1">
              <a:solidFill>
                <a:srgbClr val="000099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939800"/>
          </a:xfrm>
          <a:prstGeom prst="rect">
            <a:avLst/>
          </a:prstGeom>
          <a:solidFill>
            <a:srgbClr val="33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ar-SA" altLang="ar-SA" smtClean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00025" y="436563"/>
            <a:ext cx="8763000" cy="503237"/>
          </a:xfrm>
          <a:prstGeom prst="rect">
            <a:avLst/>
          </a:prstGeom>
          <a:noFill/>
          <a:ln>
            <a:noFill/>
          </a:ln>
          <a:effectLst>
            <a:outerShdw dist="28398" dir="3806097" algn="ctr" rotWithShape="0">
              <a:srgbClr val="006666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ar-SA" smtClean="0"/>
              <a:t>Click to edit Master 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8438" y="2352675"/>
            <a:ext cx="8686800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ar-SA" smtClean="0"/>
              <a:t>Click to edit Master text styles</a:t>
            </a:r>
          </a:p>
          <a:p>
            <a:pPr lvl="1"/>
            <a:r>
              <a:rPr lang="en-US" altLang="ar-SA" smtClean="0"/>
              <a:t>Second level</a:t>
            </a:r>
          </a:p>
          <a:p>
            <a:pPr lvl="2"/>
            <a:r>
              <a:rPr lang="en-US" altLang="ar-SA" smtClean="0"/>
              <a:t>Third level</a:t>
            </a:r>
          </a:p>
          <a:p>
            <a:pPr lvl="3"/>
            <a:r>
              <a:rPr lang="en-US" altLang="ar-SA" smtClean="0"/>
              <a:t>Fourth level</a:t>
            </a:r>
          </a:p>
          <a:p>
            <a:pPr lvl="4"/>
            <a:r>
              <a:rPr lang="en-US" altLang="ar-SA" smtClean="0"/>
              <a:t>Fifth level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j-lt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cs typeface="+mn-cs"/>
            </a:endParaRP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j-lt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cs typeface="+mn-cs"/>
            </a:endParaRPr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j-lt"/>
              </a:defRPr>
            </a:lvl1pPr>
          </a:lstStyle>
          <a:p>
            <a:pPr>
              <a:defRPr/>
            </a:pPr>
            <a:fld id="{682940F1-94C9-4B05-BBBF-6285D74F0025}" type="slidenum">
              <a:rPr lang="en-US">
                <a:solidFill>
                  <a:srgbClr val="000000"/>
                </a:solidFill>
                <a:cs typeface="+mn-c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cs typeface="+mn-cs"/>
            </a:endParaRPr>
          </a:p>
        </p:txBody>
      </p:sp>
      <p:sp>
        <p:nvSpPr>
          <p:cNvPr id="2056" name="Text Box 8"/>
          <p:cNvSpPr txBox="1">
            <a:spLocks noChangeArrowheads="1"/>
          </p:cNvSpPr>
          <p:nvPr userDrawn="1"/>
        </p:nvSpPr>
        <p:spPr bwMode="auto">
          <a:xfrm>
            <a:off x="214313" y="6586538"/>
            <a:ext cx="7239000" cy="228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900" smtClean="0">
                <a:solidFill>
                  <a:srgbClr val="336666"/>
                </a:solidFill>
                <a:latin typeface="Times New Roman" pitchFamily="18" charset="0"/>
                <a:cs typeface="+mn-cs"/>
              </a:rPr>
              <a:t>Copyright © 2004 Pearson Education, Inc., publishing as Benjamin Cummings</a:t>
            </a:r>
          </a:p>
        </p:txBody>
      </p:sp>
    </p:spTree>
    <p:extLst>
      <p:ext uri="{BB962C8B-B14F-4D97-AF65-F5344CB8AC3E}">
        <p14:creationId xmlns:p14="http://schemas.microsoft.com/office/powerpoint/2010/main" val="4148233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tabLst>
          <a:tab pos="4686300" algn="l"/>
        </a:tabLst>
        <a:defRPr sz="3000" b="1">
          <a:solidFill>
            <a:srgbClr val="FFFFCC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tabLst>
          <a:tab pos="4686300" algn="l"/>
        </a:tabLst>
        <a:defRPr sz="3000" b="1">
          <a:solidFill>
            <a:srgbClr val="FFFFCC"/>
          </a:solidFill>
          <a:latin typeface="Times New Roman" pitchFamily="18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tabLst>
          <a:tab pos="4686300" algn="l"/>
        </a:tabLst>
        <a:defRPr sz="3000" b="1">
          <a:solidFill>
            <a:srgbClr val="FFFFCC"/>
          </a:solidFill>
          <a:latin typeface="Times New Roman" pitchFamily="18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tabLst>
          <a:tab pos="4686300" algn="l"/>
        </a:tabLst>
        <a:defRPr sz="3000" b="1">
          <a:solidFill>
            <a:srgbClr val="FFFFCC"/>
          </a:solidFill>
          <a:latin typeface="Times New Roman" pitchFamily="18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tabLst>
          <a:tab pos="4686300" algn="l"/>
        </a:tabLst>
        <a:defRPr sz="3000" b="1">
          <a:solidFill>
            <a:srgbClr val="FFFFCC"/>
          </a:solidFill>
          <a:latin typeface="Times New Roman" pitchFamily="18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tabLst>
          <a:tab pos="4686300" algn="l"/>
        </a:tabLst>
        <a:defRPr sz="3000" b="1">
          <a:solidFill>
            <a:srgbClr val="FFFFCC"/>
          </a:solidFill>
          <a:latin typeface="Times New Roman" pitchFamily="18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tabLst>
          <a:tab pos="4686300" algn="l"/>
        </a:tabLst>
        <a:defRPr sz="3000" b="1">
          <a:solidFill>
            <a:srgbClr val="FFFFCC"/>
          </a:solidFill>
          <a:latin typeface="Times New Roman" pitchFamily="18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tabLst>
          <a:tab pos="4686300" algn="l"/>
        </a:tabLst>
        <a:defRPr sz="3000" b="1">
          <a:solidFill>
            <a:srgbClr val="FFFFCC"/>
          </a:solidFill>
          <a:latin typeface="Times New Roman" pitchFamily="18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tabLst>
          <a:tab pos="4686300" algn="l"/>
        </a:tabLst>
        <a:defRPr sz="3000" b="1">
          <a:solidFill>
            <a:srgbClr val="FFFFCC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lnSpc>
          <a:spcPct val="90000"/>
        </a:lnSpc>
        <a:spcBef>
          <a:spcPct val="40000"/>
        </a:spcBef>
        <a:spcAft>
          <a:spcPct val="0"/>
        </a:spcAft>
        <a:buClr>
          <a:schemeClr val="accent2"/>
        </a:buClr>
        <a:buFont typeface="Times New Roman" pitchFamily="18" charset="0"/>
        <a:buChar char="•"/>
        <a:defRPr sz="2900">
          <a:solidFill>
            <a:srgbClr val="003333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90000"/>
        </a:lnSpc>
        <a:spcBef>
          <a:spcPct val="40000"/>
        </a:spcBef>
        <a:spcAft>
          <a:spcPct val="0"/>
        </a:spcAft>
        <a:buClr>
          <a:schemeClr val="accent2"/>
        </a:buClr>
        <a:buFont typeface="Times New Roman" pitchFamily="18" charset="0"/>
        <a:buChar char="•"/>
        <a:defRPr sz="2900">
          <a:solidFill>
            <a:srgbClr val="003333"/>
          </a:solidFill>
          <a:latin typeface="+mn-lt"/>
        </a:defRPr>
      </a:lvl2pPr>
      <a:lvl3pPr marL="1143000" indent="-228600" algn="l" rtl="0" eaLnBrk="0" fontAlgn="base" hangingPunct="0">
        <a:lnSpc>
          <a:spcPct val="90000"/>
        </a:lnSpc>
        <a:spcBef>
          <a:spcPct val="40000"/>
        </a:spcBef>
        <a:spcAft>
          <a:spcPct val="0"/>
        </a:spcAft>
        <a:buClr>
          <a:schemeClr val="accent2"/>
        </a:buClr>
        <a:buFont typeface="Times New Roman" pitchFamily="18" charset="0"/>
        <a:buChar char="•"/>
        <a:defRPr sz="2900">
          <a:solidFill>
            <a:srgbClr val="003333"/>
          </a:solidFill>
          <a:latin typeface="+mn-lt"/>
        </a:defRPr>
      </a:lvl3pPr>
      <a:lvl4pPr marL="1600200" indent="-228600" algn="l" rtl="0" eaLnBrk="0" fontAlgn="base" hangingPunct="0">
        <a:lnSpc>
          <a:spcPct val="90000"/>
        </a:lnSpc>
        <a:spcBef>
          <a:spcPct val="40000"/>
        </a:spcBef>
        <a:spcAft>
          <a:spcPct val="0"/>
        </a:spcAft>
        <a:buClr>
          <a:schemeClr val="accent2"/>
        </a:buClr>
        <a:buFont typeface="Times New Roman" pitchFamily="18" charset="0"/>
        <a:buChar char="•"/>
        <a:defRPr sz="2900">
          <a:solidFill>
            <a:srgbClr val="003333"/>
          </a:solidFill>
          <a:latin typeface="+mn-lt"/>
        </a:defRPr>
      </a:lvl4pPr>
      <a:lvl5pPr marL="2057400" indent="-228600" algn="l" rtl="0" eaLnBrk="0" fontAlgn="base" hangingPunct="0">
        <a:lnSpc>
          <a:spcPct val="90000"/>
        </a:lnSpc>
        <a:spcBef>
          <a:spcPct val="40000"/>
        </a:spcBef>
        <a:spcAft>
          <a:spcPct val="0"/>
        </a:spcAft>
        <a:buClr>
          <a:schemeClr val="accent2"/>
        </a:buClr>
        <a:buFont typeface="Times New Roman" pitchFamily="18" charset="0"/>
        <a:buChar char="•"/>
        <a:defRPr sz="2900">
          <a:solidFill>
            <a:srgbClr val="003333"/>
          </a:solidFill>
          <a:latin typeface="+mn-lt"/>
        </a:defRPr>
      </a:lvl5pPr>
      <a:lvl6pPr marL="2514600" indent="-228600" algn="l" rtl="0" fontAlgn="base">
        <a:lnSpc>
          <a:spcPct val="90000"/>
        </a:lnSpc>
        <a:spcBef>
          <a:spcPct val="40000"/>
        </a:spcBef>
        <a:spcAft>
          <a:spcPct val="0"/>
        </a:spcAft>
        <a:buClr>
          <a:schemeClr val="accent2"/>
        </a:buClr>
        <a:buFont typeface="Times New Roman" pitchFamily="18" charset="0"/>
        <a:buChar char="•"/>
        <a:defRPr sz="2900">
          <a:solidFill>
            <a:srgbClr val="003333"/>
          </a:solidFill>
          <a:latin typeface="+mn-lt"/>
        </a:defRPr>
      </a:lvl6pPr>
      <a:lvl7pPr marL="2971800" indent="-228600" algn="l" rtl="0" fontAlgn="base">
        <a:lnSpc>
          <a:spcPct val="90000"/>
        </a:lnSpc>
        <a:spcBef>
          <a:spcPct val="40000"/>
        </a:spcBef>
        <a:spcAft>
          <a:spcPct val="0"/>
        </a:spcAft>
        <a:buClr>
          <a:schemeClr val="accent2"/>
        </a:buClr>
        <a:buFont typeface="Times New Roman" pitchFamily="18" charset="0"/>
        <a:buChar char="•"/>
        <a:defRPr sz="2900">
          <a:solidFill>
            <a:srgbClr val="003333"/>
          </a:solidFill>
          <a:latin typeface="+mn-lt"/>
        </a:defRPr>
      </a:lvl7pPr>
      <a:lvl8pPr marL="3429000" indent="-228600" algn="l" rtl="0" fontAlgn="base">
        <a:lnSpc>
          <a:spcPct val="90000"/>
        </a:lnSpc>
        <a:spcBef>
          <a:spcPct val="40000"/>
        </a:spcBef>
        <a:spcAft>
          <a:spcPct val="0"/>
        </a:spcAft>
        <a:buClr>
          <a:schemeClr val="accent2"/>
        </a:buClr>
        <a:buFont typeface="Times New Roman" pitchFamily="18" charset="0"/>
        <a:buChar char="•"/>
        <a:defRPr sz="2900">
          <a:solidFill>
            <a:srgbClr val="003333"/>
          </a:solidFill>
          <a:latin typeface="+mn-lt"/>
        </a:defRPr>
      </a:lvl8pPr>
      <a:lvl9pPr marL="3886200" indent="-228600" algn="l" rtl="0" fontAlgn="base">
        <a:lnSpc>
          <a:spcPct val="90000"/>
        </a:lnSpc>
        <a:spcBef>
          <a:spcPct val="40000"/>
        </a:spcBef>
        <a:spcAft>
          <a:spcPct val="0"/>
        </a:spcAft>
        <a:buClr>
          <a:schemeClr val="accent2"/>
        </a:buClr>
        <a:buFont typeface="Times New Roman" pitchFamily="18" charset="0"/>
        <a:buChar char="•"/>
        <a:defRPr sz="2900">
          <a:solidFill>
            <a:srgbClr val="003333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939800"/>
          </a:xfrm>
          <a:prstGeom prst="rect">
            <a:avLst/>
          </a:prstGeom>
          <a:solidFill>
            <a:srgbClr val="33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ar-SA" altLang="ar-SA" smtClean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00025" y="436563"/>
            <a:ext cx="8763000" cy="503237"/>
          </a:xfrm>
          <a:prstGeom prst="rect">
            <a:avLst/>
          </a:prstGeom>
          <a:noFill/>
          <a:ln>
            <a:noFill/>
          </a:ln>
          <a:effectLst>
            <a:outerShdw dist="28398" dir="3806097" algn="ctr" rotWithShape="0">
              <a:srgbClr val="006666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ar-SA" smtClean="0"/>
              <a:t>Click to edit Master 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8438" y="2352675"/>
            <a:ext cx="8686800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ar-SA" smtClean="0"/>
              <a:t>Click to edit Master text styles</a:t>
            </a:r>
          </a:p>
          <a:p>
            <a:pPr lvl="1"/>
            <a:r>
              <a:rPr lang="en-US" altLang="ar-SA" smtClean="0"/>
              <a:t>Second level</a:t>
            </a:r>
          </a:p>
          <a:p>
            <a:pPr lvl="2"/>
            <a:r>
              <a:rPr lang="en-US" altLang="ar-SA" smtClean="0"/>
              <a:t>Third level</a:t>
            </a:r>
          </a:p>
          <a:p>
            <a:pPr lvl="3"/>
            <a:r>
              <a:rPr lang="en-US" altLang="ar-SA" smtClean="0"/>
              <a:t>Fourth level</a:t>
            </a:r>
          </a:p>
          <a:p>
            <a:pPr lvl="4"/>
            <a:r>
              <a:rPr lang="en-US" altLang="ar-SA" smtClean="0"/>
              <a:t>Fifth level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j-lt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cs typeface="+mn-cs"/>
            </a:endParaRP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j-lt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cs typeface="+mn-cs"/>
            </a:endParaRPr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j-lt"/>
              </a:defRPr>
            </a:lvl1pPr>
          </a:lstStyle>
          <a:p>
            <a:pPr>
              <a:defRPr/>
            </a:pPr>
            <a:fld id="{682940F1-94C9-4B05-BBBF-6285D74F0025}" type="slidenum">
              <a:rPr lang="en-US">
                <a:solidFill>
                  <a:srgbClr val="000000"/>
                </a:solidFill>
                <a:cs typeface="+mn-c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cs typeface="+mn-cs"/>
            </a:endParaRPr>
          </a:p>
        </p:txBody>
      </p:sp>
      <p:sp>
        <p:nvSpPr>
          <p:cNvPr id="2056" name="Text Box 8"/>
          <p:cNvSpPr txBox="1">
            <a:spLocks noChangeArrowheads="1"/>
          </p:cNvSpPr>
          <p:nvPr userDrawn="1"/>
        </p:nvSpPr>
        <p:spPr bwMode="auto">
          <a:xfrm>
            <a:off x="214313" y="6586538"/>
            <a:ext cx="7239000" cy="228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900" smtClean="0">
                <a:solidFill>
                  <a:srgbClr val="336666"/>
                </a:solidFill>
                <a:latin typeface="Times New Roman" pitchFamily="18" charset="0"/>
                <a:cs typeface="+mn-cs"/>
              </a:rPr>
              <a:t>Copyright © 2004 Pearson Education, Inc., publishing as Benjamin Cummings</a:t>
            </a:r>
          </a:p>
        </p:txBody>
      </p:sp>
    </p:spTree>
    <p:extLst>
      <p:ext uri="{BB962C8B-B14F-4D97-AF65-F5344CB8AC3E}">
        <p14:creationId xmlns:p14="http://schemas.microsoft.com/office/powerpoint/2010/main" val="3468581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tabLst>
          <a:tab pos="4686300" algn="l"/>
        </a:tabLst>
        <a:defRPr sz="3000" b="1">
          <a:solidFill>
            <a:srgbClr val="FFFFCC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tabLst>
          <a:tab pos="4686300" algn="l"/>
        </a:tabLst>
        <a:defRPr sz="3000" b="1">
          <a:solidFill>
            <a:srgbClr val="FFFFCC"/>
          </a:solidFill>
          <a:latin typeface="Times New Roman" pitchFamily="18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tabLst>
          <a:tab pos="4686300" algn="l"/>
        </a:tabLst>
        <a:defRPr sz="3000" b="1">
          <a:solidFill>
            <a:srgbClr val="FFFFCC"/>
          </a:solidFill>
          <a:latin typeface="Times New Roman" pitchFamily="18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tabLst>
          <a:tab pos="4686300" algn="l"/>
        </a:tabLst>
        <a:defRPr sz="3000" b="1">
          <a:solidFill>
            <a:srgbClr val="FFFFCC"/>
          </a:solidFill>
          <a:latin typeface="Times New Roman" pitchFamily="18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tabLst>
          <a:tab pos="4686300" algn="l"/>
        </a:tabLst>
        <a:defRPr sz="3000" b="1">
          <a:solidFill>
            <a:srgbClr val="FFFFCC"/>
          </a:solidFill>
          <a:latin typeface="Times New Roman" pitchFamily="18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tabLst>
          <a:tab pos="4686300" algn="l"/>
        </a:tabLst>
        <a:defRPr sz="3000" b="1">
          <a:solidFill>
            <a:srgbClr val="FFFFCC"/>
          </a:solidFill>
          <a:latin typeface="Times New Roman" pitchFamily="18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tabLst>
          <a:tab pos="4686300" algn="l"/>
        </a:tabLst>
        <a:defRPr sz="3000" b="1">
          <a:solidFill>
            <a:srgbClr val="FFFFCC"/>
          </a:solidFill>
          <a:latin typeface="Times New Roman" pitchFamily="18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tabLst>
          <a:tab pos="4686300" algn="l"/>
        </a:tabLst>
        <a:defRPr sz="3000" b="1">
          <a:solidFill>
            <a:srgbClr val="FFFFCC"/>
          </a:solidFill>
          <a:latin typeface="Times New Roman" pitchFamily="18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tabLst>
          <a:tab pos="4686300" algn="l"/>
        </a:tabLst>
        <a:defRPr sz="3000" b="1">
          <a:solidFill>
            <a:srgbClr val="FFFFCC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lnSpc>
          <a:spcPct val="90000"/>
        </a:lnSpc>
        <a:spcBef>
          <a:spcPct val="40000"/>
        </a:spcBef>
        <a:spcAft>
          <a:spcPct val="0"/>
        </a:spcAft>
        <a:buClr>
          <a:schemeClr val="accent2"/>
        </a:buClr>
        <a:buFont typeface="Times New Roman" pitchFamily="18" charset="0"/>
        <a:buChar char="•"/>
        <a:defRPr sz="2900">
          <a:solidFill>
            <a:srgbClr val="003333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90000"/>
        </a:lnSpc>
        <a:spcBef>
          <a:spcPct val="40000"/>
        </a:spcBef>
        <a:spcAft>
          <a:spcPct val="0"/>
        </a:spcAft>
        <a:buClr>
          <a:schemeClr val="accent2"/>
        </a:buClr>
        <a:buFont typeface="Times New Roman" pitchFamily="18" charset="0"/>
        <a:buChar char="•"/>
        <a:defRPr sz="2900">
          <a:solidFill>
            <a:srgbClr val="003333"/>
          </a:solidFill>
          <a:latin typeface="+mn-lt"/>
        </a:defRPr>
      </a:lvl2pPr>
      <a:lvl3pPr marL="1143000" indent="-228600" algn="l" rtl="0" eaLnBrk="0" fontAlgn="base" hangingPunct="0">
        <a:lnSpc>
          <a:spcPct val="90000"/>
        </a:lnSpc>
        <a:spcBef>
          <a:spcPct val="40000"/>
        </a:spcBef>
        <a:spcAft>
          <a:spcPct val="0"/>
        </a:spcAft>
        <a:buClr>
          <a:schemeClr val="accent2"/>
        </a:buClr>
        <a:buFont typeface="Times New Roman" pitchFamily="18" charset="0"/>
        <a:buChar char="•"/>
        <a:defRPr sz="2900">
          <a:solidFill>
            <a:srgbClr val="003333"/>
          </a:solidFill>
          <a:latin typeface="+mn-lt"/>
        </a:defRPr>
      </a:lvl3pPr>
      <a:lvl4pPr marL="1600200" indent="-228600" algn="l" rtl="0" eaLnBrk="0" fontAlgn="base" hangingPunct="0">
        <a:lnSpc>
          <a:spcPct val="90000"/>
        </a:lnSpc>
        <a:spcBef>
          <a:spcPct val="40000"/>
        </a:spcBef>
        <a:spcAft>
          <a:spcPct val="0"/>
        </a:spcAft>
        <a:buClr>
          <a:schemeClr val="accent2"/>
        </a:buClr>
        <a:buFont typeface="Times New Roman" pitchFamily="18" charset="0"/>
        <a:buChar char="•"/>
        <a:defRPr sz="2900">
          <a:solidFill>
            <a:srgbClr val="003333"/>
          </a:solidFill>
          <a:latin typeface="+mn-lt"/>
        </a:defRPr>
      </a:lvl4pPr>
      <a:lvl5pPr marL="2057400" indent="-228600" algn="l" rtl="0" eaLnBrk="0" fontAlgn="base" hangingPunct="0">
        <a:lnSpc>
          <a:spcPct val="90000"/>
        </a:lnSpc>
        <a:spcBef>
          <a:spcPct val="40000"/>
        </a:spcBef>
        <a:spcAft>
          <a:spcPct val="0"/>
        </a:spcAft>
        <a:buClr>
          <a:schemeClr val="accent2"/>
        </a:buClr>
        <a:buFont typeface="Times New Roman" pitchFamily="18" charset="0"/>
        <a:buChar char="•"/>
        <a:defRPr sz="2900">
          <a:solidFill>
            <a:srgbClr val="003333"/>
          </a:solidFill>
          <a:latin typeface="+mn-lt"/>
        </a:defRPr>
      </a:lvl5pPr>
      <a:lvl6pPr marL="2514600" indent="-228600" algn="l" rtl="0" fontAlgn="base">
        <a:lnSpc>
          <a:spcPct val="90000"/>
        </a:lnSpc>
        <a:spcBef>
          <a:spcPct val="40000"/>
        </a:spcBef>
        <a:spcAft>
          <a:spcPct val="0"/>
        </a:spcAft>
        <a:buClr>
          <a:schemeClr val="accent2"/>
        </a:buClr>
        <a:buFont typeface="Times New Roman" pitchFamily="18" charset="0"/>
        <a:buChar char="•"/>
        <a:defRPr sz="2900">
          <a:solidFill>
            <a:srgbClr val="003333"/>
          </a:solidFill>
          <a:latin typeface="+mn-lt"/>
        </a:defRPr>
      </a:lvl6pPr>
      <a:lvl7pPr marL="2971800" indent="-228600" algn="l" rtl="0" fontAlgn="base">
        <a:lnSpc>
          <a:spcPct val="90000"/>
        </a:lnSpc>
        <a:spcBef>
          <a:spcPct val="40000"/>
        </a:spcBef>
        <a:spcAft>
          <a:spcPct val="0"/>
        </a:spcAft>
        <a:buClr>
          <a:schemeClr val="accent2"/>
        </a:buClr>
        <a:buFont typeface="Times New Roman" pitchFamily="18" charset="0"/>
        <a:buChar char="•"/>
        <a:defRPr sz="2900">
          <a:solidFill>
            <a:srgbClr val="003333"/>
          </a:solidFill>
          <a:latin typeface="+mn-lt"/>
        </a:defRPr>
      </a:lvl7pPr>
      <a:lvl8pPr marL="3429000" indent="-228600" algn="l" rtl="0" fontAlgn="base">
        <a:lnSpc>
          <a:spcPct val="90000"/>
        </a:lnSpc>
        <a:spcBef>
          <a:spcPct val="40000"/>
        </a:spcBef>
        <a:spcAft>
          <a:spcPct val="0"/>
        </a:spcAft>
        <a:buClr>
          <a:schemeClr val="accent2"/>
        </a:buClr>
        <a:buFont typeface="Times New Roman" pitchFamily="18" charset="0"/>
        <a:buChar char="•"/>
        <a:defRPr sz="2900">
          <a:solidFill>
            <a:srgbClr val="003333"/>
          </a:solidFill>
          <a:latin typeface="+mn-lt"/>
        </a:defRPr>
      </a:lvl8pPr>
      <a:lvl9pPr marL="3886200" indent="-228600" algn="l" rtl="0" fontAlgn="base">
        <a:lnSpc>
          <a:spcPct val="90000"/>
        </a:lnSpc>
        <a:spcBef>
          <a:spcPct val="40000"/>
        </a:spcBef>
        <a:spcAft>
          <a:spcPct val="0"/>
        </a:spcAft>
        <a:buClr>
          <a:schemeClr val="accent2"/>
        </a:buClr>
        <a:buFont typeface="Times New Roman" pitchFamily="18" charset="0"/>
        <a:buChar char="•"/>
        <a:defRPr sz="2900">
          <a:solidFill>
            <a:srgbClr val="003333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none"/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C45914F5-260D-4117-B9E3-28D037D1607F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3/30/2016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64342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</p:sldLayoutIdLst>
  <p:hf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powerpointstyles.com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19"/>
          <p:cNvSpPr txBox="1">
            <a:spLocks noChangeArrowheads="1"/>
          </p:cNvSpPr>
          <p:nvPr/>
        </p:nvSpPr>
        <p:spPr bwMode="auto">
          <a:xfrm>
            <a:off x="3348038" y="6237288"/>
            <a:ext cx="2990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hlinkClick r:id="rId2"/>
              </a:rPr>
              <a:t>Free Powerpoint Templates</a:t>
            </a:r>
            <a:endParaRPr lang="fr-FR"/>
          </a:p>
        </p:txBody>
      </p:sp>
      <p:pic>
        <p:nvPicPr>
          <p:cNvPr id="2051" name="Picture 18" descr="igjdf jgdfger 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2123728" y="-36576"/>
            <a:ext cx="5786478" cy="2025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0000" tIns="180000" rIns="180000" bIns="180000">
            <a:spAutoFit/>
          </a:bodyPr>
          <a:lstStyle/>
          <a:p>
            <a:pPr algn="ctr">
              <a:defRPr/>
            </a:pPr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PUBERTY &amp;</a:t>
            </a:r>
          </a:p>
          <a:p>
            <a:pPr algn="ctr">
              <a:defRPr/>
            </a:pPr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MENOPAUSE</a:t>
            </a:r>
            <a:endParaRPr lang="fr-FR" sz="5400" dirty="0">
              <a:solidFill>
                <a:srgbClr val="C0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classconnection.s3.amazonaws.com/908/flashcards/414908/png/tanner135174305813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8572560" cy="62151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282" y="571480"/>
            <a:ext cx="8643998" cy="6043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u="sng" dirty="0" smtClean="0">
                <a:solidFill>
                  <a:srgbClr val="000099"/>
                </a:solidFill>
              </a:rPr>
              <a:t>Psychological &amp; behavioural changes</a:t>
            </a:r>
          </a:p>
          <a:p>
            <a:pPr algn="just"/>
            <a:endParaRPr lang="en-US" sz="2800" b="1" dirty="0" smtClean="0"/>
          </a:p>
          <a:p>
            <a:pPr algn="just">
              <a:lnSpc>
                <a:spcPct val="120000"/>
              </a:lnSpc>
              <a:buFont typeface="Wingdings" pitchFamily="2" charset="2"/>
              <a:buChar char="§"/>
            </a:pPr>
            <a:r>
              <a:rPr lang="en-US" sz="2400" dirty="0" smtClean="0"/>
              <a:t> Puberty can often be a particularly difficult time. </a:t>
            </a:r>
          </a:p>
          <a:p>
            <a:pPr algn="just">
              <a:lnSpc>
                <a:spcPct val="120000"/>
              </a:lnSpc>
              <a:buFont typeface="Wingdings" pitchFamily="2" charset="2"/>
              <a:buChar char="§"/>
            </a:pPr>
            <a:r>
              <a:rPr lang="en-US" sz="2400" dirty="0" smtClean="0"/>
              <a:t> You're forced to cope with changes in your body and possible side effects, such as acne or body odour, just at the time when you feel self-conscious about your body.</a:t>
            </a:r>
          </a:p>
          <a:p>
            <a:pPr algn="just">
              <a:lnSpc>
                <a:spcPct val="120000"/>
              </a:lnSpc>
              <a:buFont typeface="Wingdings" pitchFamily="2" charset="2"/>
              <a:buChar char="§"/>
            </a:pPr>
            <a:r>
              <a:rPr lang="en-US" sz="2400" dirty="0" smtClean="0"/>
              <a:t> Puberty can also be an exciting time, as you develop new emotions and feelings. </a:t>
            </a:r>
          </a:p>
          <a:p>
            <a:pPr algn="just">
              <a:lnSpc>
                <a:spcPct val="120000"/>
              </a:lnSpc>
              <a:buFont typeface="Wingdings" pitchFamily="2" charset="2"/>
              <a:buChar char="§"/>
            </a:pPr>
            <a:r>
              <a:rPr lang="en-US" sz="2400" dirty="0" smtClean="0"/>
              <a:t> Psychological and emotional effects such as: unexplained mood swings, low self-esteem, aggression &amp; depression. These feelings can be a normal part of growing up and going through puberty. But if they're having a serious impact on your life, you may wish to talk to a psychiatrist.</a:t>
            </a:r>
            <a:endParaRPr lang="en-US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285720" y="325824"/>
            <a:ext cx="8501122" cy="6093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kumimoji="0" lang="en-US" sz="3200" b="1" i="0" u="sng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ABNORMAL PUBERTY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en-US" altLang="zh-CN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Aharoni" pitchFamily="2" charset="-79"/>
              </a:rPr>
              <a:t> </a:t>
            </a:r>
            <a:r>
              <a:rPr kumimoji="0" lang="en-US" altLang="zh-CN" sz="2800" b="0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SimSun" pitchFamily="2" charset="-122"/>
                <a:cs typeface="Aharoni" pitchFamily="2" charset="-79"/>
              </a:rPr>
              <a:t>(A) Early puberty:</a:t>
            </a:r>
            <a:r>
              <a:rPr kumimoji="0" lang="en-US" altLang="zh-CN" sz="2800" b="0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SimSun" pitchFamily="2" charset="-122"/>
                <a:cs typeface="Aharoni" pitchFamily="2" charset="-79"/>
              </a:rPr>
              <a:t> </a:t>
            </a:r>
            <a:endParaRPr kumimoji="0" lang="en-US" altLang="zh-CN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en-US" altLang="zh-CN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1- Precocious pseudo-puberty: </a:t>
            </a:r>
            <a:endParaRPr kumimoji="0" lang="en-US" altLang="zh-CN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Early development of 2ry sex characters with</a:t>
            </a:r>
            <a:r>
              <a:rPr kumimoji="0" lang="en-US" altLang="zh-CN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out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altLang="zh-CN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gametogenesis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US" altLang="zh-CN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Due to 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↑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production of sex hormones from </a:t>
            </a:r>
            <a:r>
              <a:rPr kumimoji="0" lang="en-US" altLang="zh-CN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adrenal or </a:t>
            </a:r>
            <a:r>
              <a:rPr kumimoji="0" lang="en-US" altLang="zh-CN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gonadal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tumor.</a:t>
            </a:r>
            <a:endParaRPr kumimoji="0" lang="en-US" altLang="zh-CN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en-US" altLang="zh-CN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2- Precocious true-puberty</a:t>
            </a:r>
            <a:r>
              <a:rPr kumimoji="0" lang="en-US" altLang="zh-CN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:</a:t>
            </a:r>
            <a:endParaRPr kumimoji="0" lang="en-US" altLang="zh-CN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Hypothalamic disease 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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early secretion of </a:t>
            </a:r>
            <a:r>
              <a:rPr kumimoji="0" lang="en-US" altLang="zh-CN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GnRH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 or due to tumor of pineal body with</a:t>
            </a:r>
            <a:r>
              <a:rPr kumimoji="0" lang="en-US" altLang="zh-CN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out 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inhibition of </a:t>
            </a:r>
            <a:r>
              <a:rPr kumimoji="0" lang="en-US" altLang="zh-CN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GnRH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.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571472" y="1142984"/>
            <a:ext cx="821537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048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800" b="0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SimSun" pitchFamily="2" charset="-122"/>
                <a:cs typeface="Aharoni" pitchFamily="2" charset="-79"/>
              </a:rPr>
              <a:t>(B) Delayed puberty:</a:t>
            </a:r>
            <a:endParaRPr kumimoji="0" lang="en-US" altLang="zh-CN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After </a:t>
            </a:r>
            <a:r>
              <a:rPr kumimoji="0" lang="en-US" altLang="zh-CN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17</a:t>
            </a: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years in female and </a:t>
            </a:r>
            <a:r>
              <a:rPr kumimoji="0" lang="en-US" altLang="zh-CN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20</a:t>
            </a: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years in male.</a:t>
            </a:r>
            <a:endParaRPr kumimoji="0" lang="en-US" altLang="zh-CN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endParaRPr kumimoji="0" lang="en-US" altLang="zh-CN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Aharoni" pitchFamily="2" charset="-79"/>
              </a:rPr>
              <a:t>    </a:t>
            </a:r>
            <a:r>
              <a:rPr kumimoji="0" lang="en-US" altLang="zh-CN" sz="2800" b="0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SimSun" pitchFamily="2" charset="-122"/>
                <a:cs typeface="Aharoni" pitchFamily="2" charset="-79"/>
              </a:rPr>
              <a:t>(C) Absent puberty:</a:t>
            </a:r>
            <a:endParaRPr kumimoji="0" lang="en-US" altLang="zh-CN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Due to </a:t>
            </a:r>
            <a:r>
              <a:rPr kumimoji="0" lang="en-US" altLang="zh-CN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panhypopituitarism</a:t>
            </a: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kumimoji="0" lang="en-US" altLang="zh-CN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or</a:t>
            </a: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kumimoji="0" lang="en-US" altLang="zh-CN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hypothyroidism.</a:t>
            </a: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endParaRPr kumimoji="0" lang="en-US" altLang="zh-CN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zh-CN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1</a:t>
            </a:r>
            <a:r>
              <a:rPr kumimoji="0" lang="en-US" altLang="zh-CN" sz="28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kumimoji="0" lang="en-US" altLang="zh-CN" sz="2800" b="1" i="0" u="none" strike="noStrike" cap="none" normalizeH="0" baseline="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ry</a:t>
            </a:r>
            <a:r>
              <a:rPr kumimoji="0" lang="en-US" altLang="zh-CN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amenorrhea </a:t>
            </a: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in female</a:t>
            </a:r>
            <a:r>
              <a:rPr kumimoji="0" lang="en-US" altLang="zh-CN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&amp; </a:t>
            </a:r>
            <a:r>
              <a:rPr kumimoji="0" lang="en-US" altLang="zh-CN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Eunchiodism</a:t>
            </a: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in male. </a:t>
            </a:r>
            <a:endParaRPr kumimoji="0" lang="en-US" altLang="zh-CN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2438400" y="228600"/>
            <a:ext cx="4267200" cy="752128"/>
          </a:xfrm>
          <a:solidFill>
            <a:schemeClr val="accent2"/>
          </a:solidFill>
          <a:ln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txBody>
          <a:bodyPr rtlCol="0" anchor="ctr">
            <a:normAutofit/>
          </a:bodyPr>
          <a:lstStyle/>
          <a:p>
            <a:pPr algn="ctr" eaLnBrk="1" hangingPunct="1">
              <a:defRPr/>
            </a:pPr>
            <a:r>
              <a:rPr lang="en-US" sz="4800" dirty="0" smtClean="0">
                <a:solidFill>
                  <a:srgbClr val="FFFF00"/>
                </a:solidFill>
              </a:rPr>
              <a:t>MENOPAUSE</a:t>
            </a:r>
            <a:endParaRPr lang="en-US" sz="3600" kern="1200" dirty="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91141" name="Rectangle 1"/>
          <p:cNvSpPr>
            <a:spLocks noChangeArrowheads="1"/>
          </p:cNvSpPr>
          <p:nvPr/>
        </p:nvSpPr>
        <p:spPr bwMode="auto">
          <a:xfrm>
            <a:off x="381000" y="533400"/>
            <a:ext cx="8534400" cy="609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lnSpc>
                <a:spcPct val="90000"/>
              </a:lnSpc>
              <a:spcBef>
                <a:spcPct val="40000"/>
              </a:spcBef>
              <a:buClr>
                <a:schemeClr val="accent2"/>
              </a:buClr>
              <a:buFont typeface="Times New Roman" pitchFamily="18" charset="0"/>
              <a:buChar char="•"/>
              <a:tabLst>
                <a:tab pos="6210300" algn="l"/>
              </a:tabLst>
              <a:defRPr sz="2900">
                <a:solidFill>
                  <a:srgbClr val="003333"/>
                </a:solidFill>
                <a:latin typeface="Georgia" pitchFamily="18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40000"/>
              </a:spcBef>
              <a:buClr>
                <a:schemeClr val="accent2"/>
              </a:buClr>
              <a:buFont typeface="Times New Roman" pitchFamily="18" charset="0"/>
              <a:buChar char="•"/>
              <a:tabLst>
                <a:tab pos="6210300" algn="l"/>
              </a:tabLst>
              <a:defRPr sz="2900">
                <a:solidFill>
                  <a:srgbClr val="003333"/>
                </a:solidFill>
                <a:latin typeface="Georgia" pitchFamily="18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40000"/>
              </a:spcBef>
              <a:buClr>
                <a:schemeClr val="accent2"/>
              </a:buClr>
              <a:buFont typeface="Times New Roman" pitchFamily="18" charset="0"/>
              <a:buChar char="•"/>
              <a:tabLst>
                <a:tab pos="6210300" algn="l"/>
              </a:tabLst>
              <a:defRPr sz="2900">
                <a:solidFill>
                  <a:srgbClr val="003333"/>
                </a:solidFill>
                <a:latin typeface="Georgia" pitchFamily="18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40000"/>
              </a:spcBef>
              <a:buClr>
                <a:schemeClr val="accent2"/>
              </a:buClr>
              <a:buFont typeface="Times New Roman" pitchFamily="18" charset="0"/>
              <a:buChar char="•"/>
              <a:tabLst>
                <a:tab pos="6210300" algn="l"/>
              </a:tabLst>
              <a:defRPr sz="2900">
                <a:solidFill>
                  <a:srgbClr val="003333"/>
                </a:solidFill>
                <a:latin typeface="Georgia" pitchFamily="18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40000"/>
              </a:spcBef>
              <a:buClr>
                <a:schemeClr val="accent2"/>
              </a:buClr>
              <a:buFont typeface="Times New Roman" pitchFamily="18" charset="0"/>
              <a:buChar char="•"/>
              <a:tabLst>
                <a:tab pos="6210300" algn="l"/>
              </a:tabLst>
              <a:defRPr sz="2900">
                <a:solidFill>
                  <a:srgbClr val="003333"/>
                </a:solidFill>
                <a:latin typeface="Georgia" pitchFamily="18" charset="0"/>
              </a:defRPr>
            </a:lvl5pPr>
            <a:lvl6pPr marL="2514600" indent="-228600" algn="l" rtl="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>
                <a:schemeClr val="accent2"/>
              </a:buClr>
              <a:buFont typeface="Times New Roman" pitchFamily="18" charset="0"/>
              <a:buChar char="•"/>
              <a:tabLst>
                <a:tab pos="6210300" algn="l"/>
              </a:tabLst>
              <a:defRPr sz="2900">
                <a:solidFill>
                  <a:srgbClr val="003333"/>
                </a:solidFill>
                <a:latin typeface="Georgia" pitchFamily="18" charset="0"/>
              </a:defRPr>
            </a:lvl6pPr>
            <a:lvl7pPr marL="2971800" indent="-228600" algn="l" rtl="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>
                <a:schemeClr val="accent2"/>
              </a:buClr>
              <a:buFont typeface="Times New Roman" pitchFamily="18" charset="0"/>
              <a:buChar char="•"/>
              <a:tabLst>
                <a:tab pos="6210300" algn="l"/>
              </a:tabLst>
              <a:defRPr sz="2900">
                <a:solidFill>
                  <a:srgbClr val="003333"/>
                </a:solidFill>
                <a:latin typeface="Georgia" pitchFamily="18" charset="0"/>
              </a:defRPr>
            </a:lvl7pPr>
            <a:lvl8pPr marL="3429000" indent="-228600" algn="l" rtl="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>
                <a:schemeClr val="accent2"/>
              </a:buClr>
              <a:buFont typeface="Times New Roman" pitchFamily="18" charset="0"/>
              <a:buChar char="•"/>
              <a:tabLst>
                <a:tab pos="6210300" algn="l"/>
              </a:tabLst>
              <a:defRPr sz="2900">
                <a:solidFill>
                  <a:srgbClr val="003333"/>
                </a:solidFill>
                <a:latin typeface="Georgia" pitchFamily="18" charset="0"/>
              </a:defRPr>
            </a:lvl8pPr>
            <a:lvl9pPr marL="3886200" indent="-228600" algn="l" rtl="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>
                <a:schemeClr val="accent2"/>
              </a:buClr>
              <a:buFont typeface="Times New Roman" pitchFamily="18" charset="0"/>
              <a:buChar char="•"/>
              <a:tabLst>
                <a:tab pos="6210300" algn="l"/>
              </a:tabLst>
              <a:defRPr sz="2900">
                <a:solidFill>
                  <a:srgbClr val="003333"/>
                </a:solidFill>
                <a:latin typeface="Georgia" pitchFamily="18" charset="0"/>
              </a:defRPr>
            </a:lvl9pPr>
          </a:lstStyle>
          <a:p>
            <a:pPr algn="justLow">
              <a:lnSpc>
                <a:spcPct val="15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ar-SA" sz="2600" b="1" u="sng" dirty="0" smtClean="0">
                <a:solidFill>
                  <a:srgbClr val="000099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Def.:</a:t>
            </a:r>
            <a:r>
              <a:rPr lang="en-US" altLang="ar-SA" sz="2600" dirty="0" smtClean="0">
                <a:solidFill>
                  <a:srgbClr val="000099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 </a:t>
            </a:r>
            <a:endParaRPr lang="en-US" altLang="ar-SA" sz="2600" dirty="0" smtClean="0">
              <a:solidFill>
                <a:srgbClr val="000099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justLow">
              <a:lnSpc>
                <a:spcPct val="15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ar-SA" sz="2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Arial" pitchFamily="34" charset="0"/>
              </a:rPr>
              <a:t>Loss of fertility and stoppage of sex cycles and menstruation in females at ages </a:t>
            </a:r>
            <a:r>
              <a:rPr lang="en-US" altLang="ar-SA" sz="2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Arial" pitchFamily="34" charset="0"/>
              </a:rPr>
              <a:t>45 </a:t>
            </a:r>
            <a:r>
              <a:rPr lang="en-US" altLang="ar-SA" sz="2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Arial" pitchFamily="34" charset="0"/>
              </a:rPr>
              <a:t>-</a:t>
            </a:r>
            <a:r>
              <a:rPr lang="en-US" altLang="ar-SA" sz="2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Arial" pitchFamily="34" charset="0"/>
              </a:rPr>
              <a:t> 55 </a:t>
            </a:r>
            <a:r>
              <a:rPr lang="en-US" altLang="ar-SA" sz="2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Arial" pitchFamily="34" charset="0"/>
              </a:rPr>
              <a:t>years.</a:t>
            </a:r>
            <a:endParaRPr lang="en-US" altLang="ar-SA" sz="26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justLow">
              <a:lnSpc>
                <a:spcPct val="15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ar-SA" sz="2600" b="1" u="sng" dirty="0" smtClean="0">
                <a:solidFill>
                  <a:srgbClr val="000099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Causes: </a:t>
            </a:r>
            <a:endParaRPr lang="en-US" altLang="ar-SA" sz="2600" dirty="0" smtClean="0">
              <a:solidFill>
                <a:srgbClr val="000099"/>
              </a:solidFill>
              <a:latin typeface="Arial" pitchFamily="34" charset="0"/>
              <a:ea typeface="SimSun" pitchFamily="2" charset="-122"/>
              <a:cs typeface="Times New Roman" pitchFamily="18" charset="0"/>
            </a:endParaRPr>
          </a:p>
          <a:p>
            <a:pPr algn="justLow">
              <a:lnSpc>
                <a:spcPct val="150000"/>
              </a:lnSpc>
              <a:spcBef>
                <a:spcPct val="0"/>
              </a:spcBef>
              <a:buClrTx/>
              <a:buFontTx/>
              <a:buChar char="•"/>
            </a:pP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  <a:cs typeface="+mn-cs"/>
                <a:sym typeface="Wingdings" pitchFamily="2" charset="2"/>
              </a:rPr>
              <a:t>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  <a:cs typeface="+mn-cs"/>
              </a:rPr>
              <a:t> Number of primordial follicles.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  <a:cs typeface="+mn-cs"/>
                <a:sym typeface="Wingdings" pitchFamily="2" charset="2"/>
              </a:rPr>
              <a:t>  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endParaRPr lang="en-US" altLang="zh-CN" sz="2600" b="1" dirty="0" smtClean="0">
              <a:solidFill>
                <a:srgbClr val="000000"/>
              </a:solidFill>
              <a:latin typeface="Arial" pitchFamily="34" charset="0"/>
              <a:ea typeface="SimSun" pitchFamily="2" charset="-122"/>
              <a:cs typeface="+mn-cs"/>
              <a:sym typeface="Wingdings" pitchFamily="2" charset="2"/>
            </a:endParaRPr>
          </a:p>
          <a:p>
            <a:pPr algn="justLow">
              <a:lnSpc>
                <a:spcPct val="150000"/>
              </a:lnSpc>
              <a:spcBef>
                <a:spcPct val="0"/>
              </a:spcBef>
              <a:buClrTx/>
              <a:buFontTx/>
              <a:buChar char="•"/>
            </a:pP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  <a:cs typeface="+mn-cs"/>
                <a:sym typeface="Wingdings" pitchFamily="2" charset="2"/>
              </a:rPr>
              <a:t> Unresponsiveness of ovaries to </a:t>
            </a:r>
            <a:r>
              <a:rPr lang="en-US" altLang="zh-CN" sz="2600" b="1" i="1" dirty="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  <a:cs typeface="+mn-cs"/>
                <a:sym typeface="Wingdings" pitchFamily="2" charset="2"/>
              </a:rPr>
              <a:t>Gonadotropins.</a:t>
            </a:r>
            <a:endParaRPr lang="en-US" altLang="zh-CN" sz="2600" b="1" dirty="0" smtClean="0">
              <a:solidFill>
                <a:srgbClr val="000000"/>
              </a:solidFill>
              <a:latin typeface="Arial" pitchFamily="34" charset="0"/>
              <a:ea typeface="SimSun" pitchFamily="2" charset="-122"/>
              <a:cs typeface="+mn-cs"/>
              <a:sym typeface="Wingdings" pitchFamily="2" charset="2"/>
            </a:endParaRPr>
          </a:p>
          <a:p>
            <a:pPr algn="justLow">
              <a:lnSpc>
                <a:spcPct val="150000"/>
              </a:lnSpc>
              <a:spcBef>
                <a:spcPct val="0"/>
              </a:spcBef>
              <a:buClrTx/>
              <a:buFontTx/>
              <a:buChar char="•"/>
            </a:pP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  <a:cs typeface="+mn-cs"/>
                <a:sym typeface="Wingdings" pitchFamily="2" charset="2"/>
              </a:rPr>
              <a:t>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  <a:cs typeface="+mn-cs"/>
              </a:rPr>
              <a:t> Blood levels of ovarian hormones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  <a:cs typeface="+mn-cs"/>
                <a:sym typeface="Wingdings" pitchFamily="2" charset="2"/>
              </a:rPr>
              <a:t> as estrogen and progesterone &amp; </a:t>
            </a:r>
            <a:endParaRPr lang="en-US" altLang="zh-CN" sz="2600" b="1" dirty="0" smtClean="0">
              <a:solidFill>
                <a:srgbClr val="000000"/>
              </a:solidFill>
              <a:latin typeface="Arial" pitchFamily="34" charset="0"/>
              <a:ea typeface="SimSun" pitchFamily="2" charset="-122"/>
              <a:cs typeface="+mn-cs"/>
              <a:sym typeface="Wingdings" pitchFamily="2" charset="2"/>
            </a:endParaRPr>
          </a:p>
          <a:p>
            <a:pPr algn="justLow">
              <a:lnSpc>
                <a:spcPct val="15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2600" b="1" dirty="0" smtClean="0">
                <a:solidFill>
                  <a:srgbClr val="000000"/>
                </a:solidFill>
                <a:latin typeface="Calibri" pitchFamily="34" charset="0"/>
                <a:ea typeface="SimSun" pitchFamily="2" charset="-122"/>
                <a:cs typeface="+mn-cs"/>
                <a:sym typeface="Wingdings" pitchFamily="2" charset="2"/>
              </a:rPr>
              <a:t>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  <a:cs typeface="+mn-cs"/>
              </a:rPr>
              <a:t> </a:t>
            </a:r>
            <a:r>
              <a:rPr lang="en-US" altLang="zh-CN" sz="2600" b="1" i="1" dirty="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  <a:cs typeface="+mn-cs"/>
                <a:sym typeface="Wingdings" pitchFamily="2" charset="2"/>
              </a:rPr>
              <a:t>Gonadotropins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  <a:cs typeface="+mn-cs"/>
                <a:sym typeface="Wingdings" pitchFamily="2" charset="2"/>
              </a:rPr>
              <a:t> secretion.</a:t>
            </a:r>
            <a:endParaRPr lang="en-US" altLang="zh-CN" sz="2600" b="1" dirty="0" smtClean="0">
              <a:solidFill>
                <a:srgbClr val="000000"/>
              </a:solidFill>
              <a:latin typeface="Arial" pitchFamily="34" charset="0"/>
              <a:ea typeface="SimSun" pitchFamily="2" charset="-122"/>
              <a:cs typeface="+mn-cs"/>
              <a:sym typeface="Wingdings" pitchFamily="2" charset="2"/>
            </a:endParaRPr>
          </a:p>
          <a:p>
            <a:pPr algn="justLow">
              <a:lnSpc>
                <a:spcPct val="150000"/>
              </a:lnSpc>
              <a:spcBef>
                <a:spcPct val="0"/>
              </a:spcBef>
              <a:buClrTx/>
              <a:buFontTx/>
              <a:buChar char="•"/>
            </a:pPr>
            <a:r>
              <a:rPr lang="en-US" altLang="zh-CN" sz="2600" b="1" dirty="0" smtClean="0">
                <a:solidFill>
                  <a:srgbClr val="000000"/>
                </a:solidFill>
                <a:latin typeface="Calibri" pitchFamily="34" charset="0"/>
                <a:ea typeface="SimSun" pitchFamily="2" charset="-122"/>
                <a:cs typeface="+mn-cs"/>
                <a:sym typeface="Wingdings" pitchFamily="2" charset="2"/>
              </a:rPr>
              <a:t>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  <a:cs typeface="+mn-cs"/>
              </a:rPr>
              <a:t> Androgen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  <a:cs typeface="+mn-cs"/>
                <a:sym typeface="Wingdings" pitchFamily="2" charset="2"/>
              </a:rPr>
              <a:t> output from ovary and adrenal cortex.</a:t>
            </a:r>
            <a:endParaRPr lang="en-US" altLang="zh-CN" sz="2600" b="1" dirty="0" smtClean="0">
              <a:solidFill>
                <a:srgbClr val="000000"/>
              </a:solidFill>
              <a:latin typeface="Calibri" pitchFamily="34" charset="0"/>
              <a:ea typeface="SimSun" pitchFamily="2" charset="-122"/>
              <a:cs typeface="+mn-cs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0819228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736" y="228600"/>
            <a:ext cx="4509864" cy="838200"/>
          </a:xfrm>
          <a:solidFill>
            <a:schemeClr val="accent2"/>
          </a:solidFill>
          <a:ln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txBody>
          <a:bodyPr rtlCol="0" anchor="ctr">
            <a:normAutofit/>
          </a:bodyPr>
          <a:lstStyle/>
          <a:p>
            <a:pPr algn="ctr" eaLnBrk="1" hangingPunct="1">
              <a:defRPr/>
            </a:pPr>
            <a:r>
              <a:rPr lang="en-US" sz="4800" dirty="0" smtClean="0">
                <a:solidFill>
                  <a:srgbClr val="FFFF00"/>
                </a:solidFill>
              </a:rPr>
              <a:t>MENOPAUSE</a:t>
            </a:r>
            <a:endParaRPr lang="en-US" sz="3600" kern="1200" dirty="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92165" name="Rectangle 1"/>
          <p:cNvSpPr>
            <a:spLocks noChangeArrowheads="1"/>
          </p:cNvSpPr>
          <p:nvPr/>
        </p:nvSpPr>
        <p:spPr bwMode="auto">
          <a:xfrm>
            <a:off x="381000" y="1066800"/>
            <a:ext cx="8305800" cy="397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lnSpc>
                <a:spcPct val="90000"/>
              </a:lnSpc>
              <a:spcBef>
                <a:spcPct val="40000"/>
              </a:spcBef>
              <a:buClr>
                <a:schemeClr val="accent2"/>
              </a:buClr>
              <a:buFont typeface="Times New Roman" pitchFamily="18" charset="0"/>
              <a:buChar char="•"/>
              <a:defRPr sz="2900">
                <a:solidFill>
                  <a:srgbClr val="003333"/>
                </a:solidFill>
                <a:latin typeface="Georgia" pitchFamily="18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40000"/>
              </a:spcBef>
              <a:buClr>
                <a:schemeClr val="accent2"/>
              </a:buClr>
              <a:buFont typeface="Times New Roman" pitchFamily="18" charset="0"/>
              <a:buChar char="•"/>
              <a:defRPr sz="2900">
                <a:solidFill>
                  <a:srgbClr val="003333"/>
                </a:solidFill>
                <a:latin typeface="Georgia" pitchFamily="18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40000"/>
              </a:spcBef>
              <a:buClr>
                <a:schemeClr val="accent2"/>
              </a:buClr>
              <a:buFont typeface="Times New Roman" pitchFamily="18" charset="0"/>
              <a:buChar char="•"/>
              <a:defRPr sz="2900">
                <a:solidFill>
                  <a:srgbClr val="003333"/>
                </a:solidFill>
                <a:latin typeface="Georgia" pitchFamily="18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40000"/>
              </a:spcBef>
              <a:buClr>
                <a:schemeClr val="accent2"/>
              </a:buClr>
              <a:buFont typeface="Times New Roman" pitchFamily="18" charset="0"/>
              <a:buChar char="•"/>
              <a:defRPr sz="2900">
                <a:solidFill>
                  <a:srgbClr val="003333"/>
                </a:solidFill>
                <a:latin typeface="Georgia" pitchFamily="18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40000"/>
              </a:spcBef>
              <a:buClr>
                <a:schemeClr val="accent2"/>
              </a:buClr>
              <a:buFont typeface="Times New Roman" pitchFamily="18" charset="0"/>
              <a:buChar char="•"/>
              <a:defRPr sz="2900">
                <a:solidFill>
                  <a:srgbClr val="003333"/>
                </a:solidFill>
                <a:latin typeface="Georgia" pitchFamily="18" charset="0"/>
              </a:defRPr>
            </a:lvl5pPr>
            <a:lvl6pPr marL="2514600" indent="-228600" algn="l" rtl="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>
                <a:schemeClr val="accent2"/>
              </a:buClr>
              <a:buFont typeface="Times New Roman" pitchFamily="18" charset="0"/>
              <a:buChar char="•"/>
              <a:defRPr sz="2900">
                <a:solidFill>
                  <a:srgbClr val="003333"/>
                </a:solidFill>
                <a:latin typeface="Georgia" pitchFamily="18" charset="0"/>
              </a:defRPr>
            </a:lvl6pPr>
            <a:lvl7pPr marL="2971800" indent="-228600" algn="l" rtl="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>
                <a:schemeClr val="accent2"/>
              </a:buClr>
              <a:buFont typeface="Times New Roman" pitchFamily="18" charset="0"/>
              <a:buChar char="•"/>
              <a:defRPr sz="2900">
                <a:solidFill>
                  <a:srgbClr val="003333"/>
                </a:solidFill>
                <a:latin typeface="Georgia" pitchFamily="18" charset="0"/>
              </a:defRPr>
            </a:lvl7pPr>
            <a:lvl8pPr marL="3429000" indent="-228600" algn="l" rtl="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>
                <a:schemeClr val="accent2"/>
              </a:buClr>
              <a:buFont typeface="Times New Roman" pitchFamily="18" charset="0"/>
              <a:buChar char="•"/>
              <a:defRPr sz="2900">
                <a:solidFill>
                  <a:srgbClr val="003333"/>
                </a:solidFill>
                <a:latin typeface="Georgia" pitchFamily="18" charset="0"/>
              </a:defRPr>
            </a:lvl8pPr>
            <a:lvl9pPr marL="3886200" indent="-228600" algn="l" rtl="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>
                <a:schemeClr val="accent2"/>
              </a:buClr>
              <a:buFont typeface="Times New Roman" pitchFamily="18" charset="0"/>
              <a:buChar char="•"/>
              <a:defRPr sz="2900">
                <a:solidFill>
                  <a:srgbClr val="003333"/>
                </a:solidFill>
                <a:latin typeface="Georgia" pitchFamily="18" charset="0"/>
              </a:defRPr>
            </a:lvl9pPr>
          </a:lstStyle>
          <a:p>
            <a:pPr algn="justLow">
              <a:lnSpc>
                <a:spcPct val="15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ar-SA" sz="2400" b="1" u="sng" dirty="0" smtClean="0">
                <a:solidFill>
                  <a:srgbClr val="000099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Effects:</a:t>
            </a:r>
            <a:r>
              <a:rPr lang="en-US" altLang="ar-SA" sz="2400" b="1" u="sng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en-US" altLang="ar-SA" sz="24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justLow">
              <a:lnSpc>
                <a:spcPct val="150000"/>
              </a:lnSpc>
              <a:spcBef>
                <a:spcPct val="0"/>
              </a:spcBef>
              <a:buClrTx/>
              <a:buFontTx/>
              <a:buChar char="•"/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Regression of </a:t>
            </a:r>
            <a:r>
              <a:rPr lang="en-US" altLang="zh-CN" sz="2400" b="1" i="1" dirty="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secondary sex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characters.  </a:t>
            </a:r>
            <a:endParaRPr lang="en-US" altLang="zh-CN" sz="2400" dirty="0" smtClean="0">
              <a:solidFill>
                <a:srgbClr val="000000"/>
              </a:solidFill>
              <a:latin typeface="Arial" pitchFamily="34" charset="0"/>
              <a:ea typeface="SimSun" pitchFamily="2" charset="-122"/>
              <a:cs typeface="+mn-cs"/>
            </a:endParaRPr>
          </a:p>
          <a:p>
            <a:pPr algn="justLow">
              <a:lnSpc>
                <a:spcPct val="150000"/>
              </a:lnSpc>
              <a:spcBef>
                <a:spcPct val="0"/>
              </a:spcBef>
              <a:buClrTx/>
              <a:buFontTx/>
              <a:buChar char="•"/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  <a:cs typeface="+mn-cs"/>
              </a:rPr>
              <a:t>Atrophy of </a:t>
            </a:r>
            <a:r>
              <a:rPr lang="en-US" altLang="zh-CN" sz="2400" b="1" i="1" dirty="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  <a:cs typeface="+mn-cs"/>
              </a:rPr>
              <a:t>secondary sex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  <a:cs typeface="+mn-cs"/>
              </a:rPr>
              <a:t> organs. 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  <a:cs typeface="+mn-cs"/>
              </a:rPr>
              <a:t> </a:t>
            </a:r>
            <a:endParaRPr lang="en-US" altLang="zh-CN" sz="2400" dirty="0" smtClean="0">
              <a:solidFill>
                <a:srgbClr val="000000"/>
              </a:solidFill>
              <a:latin typeface="Arial" pitchFamily="34" charset="0"/>
              <a:ea typeface="SimSun" pitchFamily="2" charset="-122"/>
              <a:cs typeface="+mn-cs"/>
            </a:endParaRPr>
          </a:p>
          <a:p>
            <a:pPr algn="justLow">
              <a:lnSpc>
                <a:spcPct val="150000"/>
              </a:lnSpc>
              <a:spcBef>
                <a:spcPct val="0"/>
              </a:spcBef>
              <a:buClrTx/>
              <a:buFontTx/>
              <a:buChar char="•"/>
            </a:pP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  <a:cs typeface="+mn-cs"/>
              </a:rPr>
              <a:t>Psychic problems: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  <a:cs typeface="+mn-cs"/>
              </a:rPr>
              <a:t> anxiety, fatigue &amp; depression.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  <a:cs typeface="+mn-cs"/>
              </a:rPr>
              <a:t> </a:t>
            </a:r>
            <a:endParaRPr lang="en-US" altLang="zh-CN" sz="2400" dirty="0" smtClean="0">
              <a:solidFill>
                <a:srgbClr val="000000"/>
              </a:solidFill>
              <a:latin typeface="Arial" pitchFamily="34" charset="0"/>
              <a:ea typeface="SimSun" pitchFamily="2" charset="-122"/>
              <a:cs typeface="+mn-cs"/>
            </a:endParaRPr>
          </a:p>
          <a:p>
            <a:pPr algn="justLow">
              <a:lnSpc>
                <a:spcPct val="150000"/>
              </a:lnSpc>
              <a:spcBef>
                <a:spcPct val="0"/>
              </a:spcBef>
              <a:buClrTx/>
              <a:buFontTx/>
              <a:buChar char="•"/>
            </a:pP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  <a:cs typeface="+mn-cs"/>
              </a:rPr>
              <a:t>Hot flushes: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  <a:cs typeface="+mn-cs"/>
              </a:rPr>
              <a:t> Sensation of warmth spreading from trunk to face due to vasomotor disturbances.</a:t>
            </a:r>
            <a:endParaRPr lang="en-US" altLang="zh-CN" sz="2400" dirty="0" smtClean="0">
              <a:solidFill>
                <a:srgbClr val="000000"/>
              </a:solidFill>
              <a:latin typeface="Arial" pitchFamily="34" charset="0"/>
              <a:ea typeface="SimSun" pitchFamily="2" charset="-122"/>
              <a:cs typeface="+mn-cs"/>
            </a:endParaRPr>
          </a:p>
          <a:p>
            <a:pPr algn="justLow">
              <a:lnSpc>
                <a:spcPct val="150000"/>
              </a:lnSpc>
              <a:spcBef>
                <a:spcPct val="0"/>
              </a:spcBef>
              <a:buClrTx/>
              <a:buFontTx/>
              <a:buChar char="•"/>
            </a:pP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  <a:cs typeface="+mn-cs"/>
              </a:rPr>
              <a:t>Osteoporosis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  <a:cs typeface="+mn-cs"/>
              </a:rPr>
              <a:t> &amp; muscle wasting. </a:t>
            </a:r>
            <a:endParaRPr lang="en-US" altLang="zh-CN" sz="2400" dirty="0" smtClean="0">
              <a:solidFill>
                <a:srgbClr val="000000"/>
              </a:solidFill>
              <a:latin typeface="Arial" pitchFamily="34" charset="0"/>
              <a:ea typeface="SimSun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58545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836712"/>
            <a:ext cx="8363272" cy="5616624"/>
          </a:xfrm>
        </p:spPr>
        <p:txBody>
          <a:bodyPr>
            <a:normAutofit/>
          </a:bodyPr>
          <a:lstStyle/>
          <a:p>
            <a:pPr algn="l" rtl="0">
              <a:lnSpc>
                <a:spcPct val="90000"/>
              </a:lnSpc>
            </a:pPr>
            <a:endParaRPr lang="en-US" sz="2800" dirty="0" smtClean="0"/>
          </a:p>
          <a:p>
            <a:pPr marL="0" indent="0" algn="l" rtl="0">
              <a:lnSpc>
                <a:spcPct val="90000"/>
              </a:lnSpc>
              <a:buNone/>
            </a:pPr>
            <a:r>
              <a:rPr lang="en-US" sz="2800" b="1" u="sng" dirty="0">
                <a:solidFill>
                  <a:srgbClr val="C00000"/>
                </a:solidFill>
                <a:cs typeface="Arial" pitchFamily="34" charset="0"/>
              </a:rPr>
              <a:t>Hormone Replacement </a:t>
            </a:r>
            <a:r>
              <a:rPr lang="en-US" sz="2800" b="1" u="sng" dirty="0" smtClean="0">
                <a:solidFill>
                  <a:srgbClr val="C00000"/>
                </a:solidFill>
                <a:cs typeface="Arial" pitchFamily="34" charset="0"/>
              </a:rPr>
              <a:t>Therapy in Menopause:</a:t>
            </a:r>
          </a:p>
          <a:p>
            <a:pPr marL="0" indent="0" algn="l" rtl="0">
              <a:lnSpc>
                <a:spcPct val="90000"/>
              </a:lnSpc>
              <a:buNone/>
            </a:pPr>
            <a:endParaRPr lang="en-US" sz="2800" b="1" dirty="0">
              <a:cs typeface="Arial" pitchFamily="34" charset="0"/>
            </a:endParaRPr>
          </a:p>
          <a:p>
            <a:pPr algn="just" rtl="0">
              <a:lnSpc>
                <a:spcPct val="90000"/>
              </a:lnSpc>
            </a:pPr>
            <a:r>
              <a:rPr lang="en-US" sz="2800" b="1" dirty="0" smtClean="0">
                <a:cs typeface="Arial" pitchFamily="34" charset="0"/>
              </a:rPr>
              <a:t>Estrogen </a:t>
            </a:r>
            <a:r>
              <a:rPr lang="en-US" sz="2800" b="1" dirty="0">
                <a:cs typeface="Arial" pitchFamily="34" charset="0"/>
              </a:rPr>
              <a:t>is taken on a daily basis while progesterone is taken less </a:t>
            </a:r>
            <a:r>
              <a:rPr lang="en-US" sz="2800" b="1" dirty="0" smtClean="0">
                <a:cs typeface="Arial" pitchFamily="34" charset="0"/>
              </a:rPr>
              <a:t>regularly.</a:t>
            </a:r>
            <a:endParaRPr lang="en-US" sz="2800" b="1" dirty="0">
              <a:cs typeface="Arial" pitchFamily="34" charset="0"/>
            </a:endParaRPr>
          </a:p>
          <a:p>
            <a:pPr algn="just" rtl="0">
              <a:lnSpc>
                <a:spcPct val="90000"/>
              </a:lnSpc>
            </a:pPr>
            <a:endParaRPr lang="en-US" sz="2800" b="1" dirty="0">
              <a:cs typeface="Arial" pitchFamily="34" charset="0"/>
            </a:endParaRPr>
          </a:p>
          <a:p>
            <a:pPr algn="just" rtl="0">
              <a:lnSpc>
                <a:spcPct val="90000"/>
              </a:lnSpc>
            </a:pPr>
            <a:r>
              <a:rPr lang="en-US" sz="2800" b="1" dirty="0">
                <a:cs typeface="Arial" pitchFamily="34" charset="0"/>
              </a:rPr>
              <a:t>Helps alleviate symptoms such as hot flashes, vaginal dryness and mood </a:t>
            </a:r>
            <a:r>
              <a:rPr lang="en-US" sz="2800" b="1" dirty="0" smtClean="0">
                <a:cs typeface="Arial" pitchFamily="34" charset="0"/>
              </a:rPr>
              <a:t>swings.</a:t>
            </a:r>
            <a:endParaRPr lang="en-US" sz="2800" b="1" dirty="0">
              <a:cs typeface="Arial" pitchFamily="34" charset="0"/>
            </a:endParaRPr>
          </a:p>
          <a:p>
            <a:pPr algn="just" rtl="0">
              <a:lnSpc>
                <a:spcPct val="90000"/>
              </a:lnSpc>
            </a:pPr>
            <a:endParaRPr lang="en-US" sz="2800" b="1" dirty="0">
              <a:cs typeface="Arial" pitchFamily="34" charset="0"/>
            </a:endParaRPr>
          </a:p>
          <a:p>
            <a:pPr algn="just" rtl="0">
              <a:lnSpc>
                <a:spcPct val="90000"/>
              </a:lnSpc>
            </a:pPr>
            <a:r>
              <a:rPr lang="en-US" sz="2800" b="1" dirty="0">
                <a:cs typeface="Arial" pitchFamily="34" charset="0"/>
              </a:rPr>
              <a:t>Slows the progress of osteoporosis; decreased rate of </a:t>
            </a:r>
            <a:r>
              <a:rPr lang="en-US" sz="2800" b="1" dirty="0" smtClean="0">
                <a:cs typeface="Arial" pitchFamily="34" charset="0"/>
              </a:rPr>
              <a:t>fractures.</a:t>
            </a:r>
          </a:p>
          <a:p>
            <a:pPr marL="0" indent="0" algn="l" rtl="0">
              <a:lnSpc>
                <a:spcPct val="90000"/>
              </a:lnSpc>
              <a:buNone/>
            </a:pPr>
            <a:endParaRPr lang="en-US" sz="2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195736" y="228600"/>
            <a:ext cx="4509864" cy="838200"/>
          </a:xfrm>
          <a:prstGeom prst="rect">
            <a:avLst/>
          </a:prstGeom>
          <a:solidFill>
            <a:srgbClr val="333399"/>
          </a:solidFill>
          <a:ln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4686300" algn="l"/>
              </a:tabLst>
              <a:defRPr sz="3000" b="1">
                <a:solidFill>
                  <a:srgbClr val="FFFFC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4686300" algn="l"/>
              </a:tabLst>
              <a:defRPr sz="3000" b="1">
                <a:solidFill>
                  <a:srgbClr val="FFFFCC"/>
                </a:solidFill>
                <a:latin typeface="Times New Roman" pitchFamily="18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4686300" algn="l"/>
              </a:tabLst>
              <a:defRPr sz="3000" b="1">
                <a:solidFill>
                  <a:srgbClr val="FFFFCC"/>
                </a:solidFill>
                <a:latin typeface="Times New Roman" pitchFamily="18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4686300" algn="l"/>
              </a:tabLst>
              <a:defRPr sz="3000" b="1">
                <a:solidFill>
                  <a:srgbClr val="FFFFCC"/>
                </a:solidFill>
                <a:latin typeface="Times New Roman" pitchFamily="18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4686300" algn="l"/>
              </a:tabLst>
              <a:defRPr sz="3000" b="1">
                <a:solidFill>
                  <a:srgbClr val="FFFFCC"/>
                </a:solidFill>
                <a:latin typeface="Times New Roman" pitchFamily="18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4686300" algn="l"/>
              </a:tabLst>
              <a:defRPr sz="3000" b="1">
                <a:solidFill>
                  <a:srgbClr val="FFFFCC"/>
                </a:solidFill>
                <a:latin typeface="Times New Roman" pitchFamily="18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4686300" algn="l"/>
              </a:tabLst>
              <a:defRPr sz="3000" b="1">
                <a:solidFill>
                  <a:srgbClr val="FFFFCC"/>
                </a:solidFill>
                <a:latin typeface="Times New Roman" pitchFamily="18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4686300" algn="l"/>
              </a:tabLst>
              <a:defRPr sz="3000" b="1">
                <a:solidFill>
                  <a:srgbClr val="FFFFCC"/>
                </a:solidFill>
                <a:latin typeface="Times New Roman" pitchFamily="18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4686300" algn="l"/>
              </a:tabLst>
              <a:defRPr sz="3000" b="1">
                <a:solidFill>
                  <a:srgbClr val="FFFFCC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686300" algn="l"/>
              </a:tabLst>
              <a:defRPr/>
            </a:pPr>
            <a:r>
              <a:rPr kumimoji="0" lang="en-US" sz="4800" b="1" i="0" u="none" strike="noStrike" kern="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  <a:t>MENOPAUSE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026981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6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340768"/>
            <a:ext cx="8363272" cy="5184576"/>
          </a:xfrm>
        </p:spPr>
        <p:txBody>
          <a:bodyPr>
            <a:normAutofit fontScale="92500" lnSpcReduction="10000"/>
          </a:bodyPr>
          <a:lstStyle/>
          <a:p>
            <a:pPr algn="just" rtl="0"/>
            <a:r>
              <a:rPr lang="en-US" sz="2800" b="1" dirty="0">
                <a:cs typeface="Arial" pitchFamily="34" charset="0"/>
              </a:rPr>
              <a:t>Male reproductive </a:t>
            </a:r>
            <a:r>
              <a:rPr lang="en-US" sz="2800" b="1" dirty="0" smtClean="0">
                <a:cs typeface="Arial" pitchFamily="34" charset="0"/>
              </a:rPr>
              <a:t>aging.</a:t>
            </a:r>
            <a:endParaRPr lang="en-US" sz="2800" b="1" dirty="0">
              <a:cs typeface="Arial" pitchFamily="34" charset="0"/>
            </a:endParaRPr>
          </a:p>
          <a:p>
            <a:pPr algn="just" rtl="0"/>
            <a:endParaRPr lang="en-US" sz="2800" b="1" dirty="0">
              <a:cs typeface="Arial" pitchFamily="34" charset="0"/>
            </a:endParaRPr>
          </a:p>
          <a:p>
            <a:pPr algn="just" rtl="0"/>
            <a:r>
              <a:rPr lang="en-US" sz="2800" b="1" dirty="0">
                <a:cs typeface="Arial" pitchFamily="34" charset="0"/>
              </a:rPr>
              <a:t>Very gradual compared to </a:t>
            </a:r>
            <a:r>
              <a:rPr lang="en-US" sz="2800" b="1" dirty="0" smtClean="0">
                <a:cs typeface="Arial" pitchFamily="34" charset="0"/>
              </a:rPr>
              <a:t>menopause.</a:t>
            </a:r>
          </a:p>
          <a:p>
            <a:pPr algn="just" rtl="0"/>
            <a:endParaRPr lang="en-US" sz="2800" b="1" dirty="0">
              <a:cs typeface="Arial" pitchFamily="34" charset="0"/>
            </a:endParaRPr>
          </a:p>
          <a:p>
            <a:pPr algn="just" rtl="0"/>
            <a:r>
              <a:rPr lang="en-US" sz="2800" b="1" dirty="0" smtClean="0">
                <a:cs typeface="Arial" pitchFamily="34" charset="0"/>
              </a:rPr>
              <a:t>Gradual </a:t>
            </a:r>
            <a:r>
              <a:rPr lang="en-US" sz="2800" b="1" dirty="0">
                <a:cs typeface="Arial" pitchFamily="34" charset="0"/>
              </a:rPr>
              <a:t>decrease in sperm production and in testosterone </a:t>
            </a:r>
            <a:r>
              <a:rPr lang="en-US" sz="2800" b="1" dirty="0" smtClean="0">
                <a:cs typeface="Arial" pitchFamily="34" charset="0"/>
              </a:rPr>
              <a:t>production.</a:t>
            </a:r>
          </a:p>
          <a:p>
            <a:pPr algn="just" rtl="0"/>
            <a:endParaRPr lang="en-US" sz="2800" b="1" dirty="0" smtClean="0">
              <a:cs typeface="Arial" pitchFamily="34" charset="0"/>
            </a:endParaRPr>
          </a:p>
          <a:p>
            <a:pPr algn="just" rtl="0"/>
            <a:r>
              <a:rPr lang="en-US" sz="2800" b="1" dirty="0" smtClean="0">
                <a:cs typeface="Arial" pitchFamily="34" charset="0"/>
              </a:rPr>
              <a:t> May </a:t>
            </a:r>
            <a:r>
              <a:rPr lang="en-US" sz="2800" b="1" dirty="0" smtClean="0">
                <a:solidFill>
                  <a:srgbClr val="222222"/>
                </a:solidFill>
              </a:rPr>
              <a:t>occur </a:t>
            </a:r>
            <a:r>
              <a:rPr lang="en-US" sz="2800" b="1" dirty="0">
                <a:solidFill>
                  <a:srgbClr val="222222"/>
                </a:solidFill>
              </a:rPr>
              <a:t>as early as age 45 to 50 and more dramatically after the age of 70 in some men.</a:t>
            </a:r>
            <a:endParaRPr lang="en-US" sz="2800" b="1" dirty="0" smtClean="0">
              <a:cs typeface="Arial" pitchFamily="34" charset="0"/>
            </a:endParaRPr>
          </a:p>
          <a:p>
            <a:pPr marL="0" indent="0" algn="just" rtl="0">
              <a:buNone/>
            </a:pPr>
            <a:r>
              <a:rPr lang="en-US" sz="2800" b="1" dirty="0" smtClean="0">
                <a:cs typeface="Arial" pitchFamily="34" charset="0"/>
              </a:rPr>
              <a:t> </a:t>
            </a:r>
          </a:p>
          <a:p>
            <a:pPr algn="just" rtl="0"/>
            <a:r>
              <a:rPr lang="en-US" sz="2800" b="1" dirty="0" smtClean="0">
                <a:cs typeface="Arial" pitchFamily="34" charset="0"/>
              </a:rPr>
              <a:t>Results from degenerative changes in small testicular blood vessels. </a:t>
            </a:r>
            <a:endParaRPr lang="en-US" sz="2800" b="1" dirty="0">
              <a:cs typeface="Arial" pitchFamily="34" charset="0"/>
            </a:endParaRPr>
          </a:p>
          <a:p>
            <a:pPr algn="l"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195736" y="228600"/>
            <a:ext cx="4509864" cy="838200"/>
          </a:xfrm>
          <a:prstGeom prst="rect">
            <a:avLst/>
          </a:prstGeom>
          <a:solidFill>
            <a:srgbClr val="333399"/>
          </a:solidFill>
          <a:ln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4686300" algn="l"/>
              </a:tabLst>
              <a:defRPr sz="3000" b="1">
                <a:solidFill>
                  <a:srgbClr val="FFFFC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4686300" algn="l"/>
              </a:tabLst>
              <a:defRPr sz="3000" b="1">
                <a:solidFill>
                  <a:srgbClr val="FFFFCC"/>
                </a:solidFill>
                <a:latin typeface="Times New Roman" pitchFamily="18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4686300" algn="l"/>
              </a:tabLst>
              <a:defRPr sz="3000" b="1">
                <a:solidFill>
                  <a:srgbClr val="FFFFCC"/>
                </a:solidFill>
                <a:latin typeface="Times New Roman" pitchFamily="18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4686300" algn="l"/>
              </a:tabLst>
              <a:defRPr sz="3000" b="1">
                <a:solidFill>
                  <a:srgbClr val="FFFFCC"/>
                </a:solidFill>
                <a:latin typeface="Times New Roman" pitchFamily="18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4686300" algn="l"/>
              </a:tabLst>
              <a:defRPr sz="3000" b="1">
                <a:solidFill>
                  <a:srgbClr val="FFFFCC"/>
                </a:solidFill>
                <a:latin typeface="Times New Roman" pitchFamily="18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4686300" algn="l"/>
              </a:tabLst>
              <a:defRPr sz="3000" b="1">
                <a:solidFill>
                  <a:srgbClr val="FFFFCC"/>
                </a:solidFill>
                <a:latin typeface="Times New Roman" pitchFamily="18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4686300" algn="l"/>
              </a:tabLst>
              <a:defRPr sz="3000" b="1">
                <a:solidFill>
                  <a:srgbClr val="FFFFCC"/>
                </a:solidFill>
                <a:latin typeface="Times New Roman" pitchFamily="18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4686300" algn="l"/>
              </a:tabLst>
              <a:defRPr sz="3000" b="1">
                <a:solidFill>
                  <a:srgbClr val="FFFFCC"/>
                </a:solidFill>
                <a:latin typeface="Times New Roman" pitchFamily="18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4686300" algn="l"/>
              </a:tabLst>
              <a:defRPr sz="3000" b="1">
                <a:solidFill>
                  <a:srgbClr val="FFFFCC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686300" algn="l"/>
              </a:tabLst>
              <a:defRPr/>
            </a:pPr>
            <a:r>
              <a:rPr kumimoji="0" lang="en-US" sz="4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  <a:t>ANDROPAUSE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875973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1" descr="5a08e8ef-3098-4209-abbe-991e746adf82_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Rectangle 2"/>
          <p:cNvSpPr>
            <a:spLocks noChangeArrowheads="1"/>
          </p:cNvSpPr>
          <p:nvPr/>
        </p:nvSpPr>
        <p:spPr bwMode="auto">
          <a:xfrm>
            <a:off x="0" y="857250"/>
            <a:ext cx="5286375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ar-SA" sz="2000" b="1" dirty="0">
                <a:solidFill>
                  <a:srgbClr val="FFFF00"/>
                </a:solidFill>
              </a:rPr>
              <a:t>"إبك مثل النساء ملكاً مضاعاً *** لم تحافظ عليه مثل الرجال"</a:t>
            </a:r>
            <a:r>
              <a:rPr lang="ar-SA" b="1" dirty="0">
                <a:solidFill>
                  <a:srgbClr val="FFFF00"/>
                </a:solidFill>
              </a:rPr>
              <a:t> </a:t>
            </a:r>
          </a:p>
          <a:p>
            <a:pPr algn="ctr"/>
            <a:r>
              <a:rPr lang="ar-SA" b="1" dirty="0">
                <a:solidFill>
                  <a:srgbClr val="FFFF00"/>
                </a:solidFill>
              </a:rPr>
              <a:t>مقولة عائشة لابنها أبى </a:t>
            </a:r>
            <a:r>
              <a:rPr lang="ar-SA" b="1" dirty="0" smtClean="0">
                <a:solidFill>
                  <a:srgbClr val="FFFF00"/>
                </a:solidFill>
              </a:rPr>
              <a:t>عبدالله </a:t>
            </a:r>
            <a:r>
              <a:rPr lang="ar-SA" b="1" dirty="0">
                <a:solidFill>
                  <a:srgbClr val="FFFF00"/>
                </a:solidFill>
              </a:rPr>
              <a:t>الصغير آخر ملوك غرناطة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23556" name="Rectangle 3"/>
          <p:cNvSpPr>
            <a:spLocks noChangeArrowheads="1"/>
          </p:cNvSpPr>
          <p:nvPr/>
        </p:nvSpPr>
        <p:spPr bwMode="auto">
          <a:xfrm>
            <a:off x="3429000" y="5357813"/>
            <a:ext cx="24526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2400" b="1">
                <a:solidFill>
                  <a:srgbClr val="FFFF00"/>
                </a:solidFill>
              </a:rPr>
              <a:t>قصر الحمراء - أسبانيا</a:t>
            </a:r>
            <a:endParaRPr lang="en-US" sz="2400" b="1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85720" y="428604"/>
            <a:ext cx="8643998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80063" algn="r"/>
              </a:tabLst>
            </a:pPr>
            <a:r>
              <a:rPr kumimoji="0" lang="en-US" sz="4000" b="1" i="0" u="sng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PUBERTY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580063" algn="r"/>
              </a:tabLst>
            </a:pP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Def.: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Period at which endocrine &amp; reproductive functions of gonads have first developed.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580063" algn="r"/>
              </a:tabLst>
            </a:pP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Age of puberty: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580063" algn="r"/>
              </a:tabLst>
            </a:pPr>
            <a:r>
              <a:rPr lang="en-US" sz="2800" dirty="0" smtClean="0">
                <a:latin typeface="Arial Black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en-US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In girls:</a:t>
            </a:r>
            <a:r>
              <a:rPr kumimoji="0" lang="en-US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(8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13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years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r>
              <a:rPr kumimoji="0" lang="en-US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&amp;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in boys:</a:t>
            </a:r>
            <a:r>
              <a:rPr kumimoji="0" lang="en-US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(9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14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years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en-US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580063" algn="r"/>
              </a:tabLst>
            </a:pP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Bookman Old Style" pitchFamily="18" charset="0"/>
                <a:ea typeface="Times New Roman" pitchFamily="18" charset="0"/>
                <a:cs typeface="Tahoma" pitchFamily="34" charset="0"/>
              </a:rPr>
              <a:t>CONTROL OF ONSET OF PUBERTY: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80063" algn="r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 maturation of CNS and hypothalamus involving gradual establishment of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pulsatile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GnRH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release from hypothalamic neurons.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285720" y="382438"/>
            <a:ext cx="857256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030913" algn="l"/>
                <a:tab pos="6121400" algn="l"/>
              </a:tabLst>
            </a:pPr>
            <a:r>
              <a:rPr lang="en-US" altLang="zh-CN" sz="3200" b="1" i="1" u="sng" dirty="0" smtClean="0">
                <a:solidFill>
                  <a:srgbClr val="000099"/>
                </a:solidFill>
                <a:latin typeface="Bookman Old Style" pitchFamily="18" charset="0"/>
                <a:ea typeface="SimSun" pitchFamily="2" charset="-122"/>
                <a:cs typeface="Tahoma" pitchFamily="34" charset="0"/>
              </a:rPr>
              <a:t>THEORIES OF </a:t>
            </a:r>
            <a:r>
              <a:rPr lang="en-US" altLang="zh-CN" sz="3200" b="1" i="1" u="sng" dirty="0" smtClean="0">
                <a:solidFill>
                  <a:srgbClr val="000099"/>
                </a:solidFill>
                <a:latin typeface="Bookman Old Style" pitchFamily="18" charset="0"/>
                <a:ea typeface="SimSun" pitchFamily="2" charset="-122"/>
                <a:cs typeface="Tahoma" pitchFamily="34" charset="0"/>
              </a:rPr>
              <a:t>PUBERTY</a:t>
            </a:r>
            <a:endParaRPr lang="en-US" altLang="zh-CN" sz="3200" b="1" i="1" u="sng" dirty="0" smtClean="0">
              <a:solidFill>
                <a:srgbClr val="000099"/>
              </a:solidFill>
              <a:latin typeface="Bookman Old Style" pitchFamily="18" charset="0"/>
              <a:ea typeface="SimSun" pitchFamily="2" charset="-122"/>
              <a:cs typeface="Tahoma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030913" algn="l"/>
                <a:tab pos="6121400" algn="l"/>
              </a:tabLst>
            </a:pPr>
            <a:r>
              <a:rPr kumimoji="0" lang="en-US" altLang="zh-CN" sz="2800" b="1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SimSun" pitchFamily="2" charset="-122"/>
                <a:cs typeface="Tahoma" pitchFamily="34" charset="0"/>
              </a:rPr>
              <a:t>1- Change in Feed-back sensitivity</a:t>
            </a:r>
            <a:r>
              <a:rPr kumimoji="0" lang="en-US" altLang="zh-CN" sz="28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SimSun" pitchFamily="2" charset="-122"/>
                <a:cs typeface="Tahoma" pitchFamily="34" charset="0"/>
              </a:rPr>
              <a:t> </a:t>
            </a:r>
            <a:r>
              <a:rPr kumimoji="0" lang="en-US" altLang="zh-CN" sz="2800" b="1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SimSun" pitchFamily="2" charset="-122"/>
                <a:cs typeface="Tahoma" pitchFamily="34" charset="0"/>
              </a:rPr>
              <a:t>of Hypothalamus &amp; anterior pituitary :</a:t>
            </a:r>
            <a:endParaRPr kumimoji="0" lang="en-US" altLang="zh-CN" sz="2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30913" algn="l"/>
                <a:tab pos="6121400" algn="l"/>
              </a:tabLst>
            </a:pPr>
            <a:r>
              <a:rPr kumimoji="0" lang="en-US" altLang="zh-CN" sz="24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- In female children: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a very low level of estrogens has a very sensitive –</a:t>
            </a:r>
            <a:r>
              <a:rPr kumimoji="0" lang="en-US" altLang="zh-CN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ve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Feed-back on hypothalamic </a:t>
            </a:r>
            <a:r>
              <a:rPr kumimoji="0" lang="en-US" altLang="zh-CN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GnRH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  <a:sym typeface="Wingdings" pitchFamily="2" charset="2"/>
              </a:rPr>
              <a:t>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stop follicular development.</a:t>
            </a:r>
            <a:endParaRPr kumimoji="0" lang="en-US" altLang="zh-CN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30913" algn="l"/>
                <a:tab pos="6121400" algn="l"/>
              </a:tabLst>
            </a:pPr>
            <a:r>
              <a:rPr kumimoji="0" lang="en-US" altLang="zh-CN" sz="24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  <a:sym typeface="Wingdings" pitchFamily="2" charset="2"/>
              </a:rPr>
              <a:t>- In pre-puberty: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  <a:sym typeface="Wingdings" pitchFamily="2" charset="2"/>
              </a:rPr>
              <a:t> the sensitivity of –</a:t>
            </a:r>
            <a:r>
              <a:rPr kumimoji="0" lang="en-US" altLang="zh-CN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  <a:sym typeface="Wingdings" pitchFamily="2" charset="2"/>
              </a:rPr>
              <a:t>ve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  <a:sym typeface="Wingdings" pitchFamily="2" charset="2"/>
              </a:rPr>
              <a:t> Feed-back decreases, so, secretion of FSH starts follicular development 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  <a:sym typeface="Wingdings" pitchFamily="2" charset="2"/>
              </a:rPr>
              <a:t>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estrogen secretion and development of secondary sex characters. </a:t>
            </a:r>
            <a:endParaRPr kumimoji="0" lang="en-US" altLang="zh-CN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30913" algn="l"/>
                <a:tab pos="6121400" algn="l"/>
              </a:tabLst>
            </a:pPr>
            <a:r>
              <a:rPr kumimoji="0" lang="en-US" altLang="zh-CN" sz="24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  <a:sym typeface="Wingdings" pitchFamily="2" charset="2"/>
              </a:rPr>
              <a:t>- At puberty: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  <a:sym typeface="Wingdings" pitchFamily="2" charset="2"/>
              </a:rPr>
              <a:t> normal Feed-back is reached. At </a:t>
            </a:r>
            <a:r>
              <a:rPr kumimoji="0" lang="en-US" altLang="zh-CN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  <a:sym typeface="Wingdings" pitchFamily="2" charset="2"/>
              </a:rPr>
              <a:t>midcycle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  <a:sym typeface="Wingdings" pitchFamily="2" charset="2"/>
              </a:rPr>
              <a:t>, 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Times New Roman" pitchFamily="18" charset="0"/>
                <a:sym typeface="Wingdings" pitchFamily="2" charset="2"/>
              </a:rPr>
              <a:t>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Times New Roman" pitchFamily="18" charset="0"/>
              </a:rPr>
              <a:t> 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  <a:sym typeface="Wingdings" pitchFamily="2" charset="2"/>
              </a:rPr>
              <a:t>estrogen 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LH surge and ovulation occurs. </a:t>
            </a:r>
            <a:endParaRPr kumimoji="0" lang="en-US" altLang="zh-CN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  <a:sym typeface="Wingdings" pitchFamily="2" charset="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285720" y="500042"/>
            <a:ext cx="8643998" cy="6142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en-US" altLang="zh-CN" sz="2800" b="1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SimSun" pitchFamily="2" charset="-122"/>
                <a:cs typeface="Tahoma" pitchFamily="34" charset="0"/>
              </a:rPr>
              <a:t>2- Release of neurotransmitters at Hypothalamus:</a:t>
            </a:r>
            <a:endParaRPr kumimoji="0" lang="en-US" altLang="zh-CN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endParaRPr kumimoji="0" lang="en-US" altLang="zh-CN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SimSun" pitchFamily="2" charset="-122"/>
              <a:cs typeface="Times New Roman" pitchFamily="18" charset="0"/>
              <a:sym typeface="Wingdings" pitchFamily="2" charset="2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Times New Roman" pitchFamily="18" charset="0"/>
                <a:sym typeface="Wingdings" pitchFamily="2" charset="2"/>
              </a:rPr>
              <a:t></a:t>
            </a: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kumimoji="0" lang="en-US" altLang="zh-CN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  <a:sym typeface="Wingdings" pitchFamily="2" charset="2"/>
              </a:rPr>
              <a:t>Dopamine &amp; </a:t>
            </a:r>
            <a:r>
              <a:rPr kumimoji="0" lang="en-US" altLang="zh-CN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  <a:sym typeface="Wingdings" pitchFamily="2" charset="2"/>
              </a:rPr>
              <a:t>noradrenaline</a:t>
            </a: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  <a:sym typeface="Wingdings" pitchFamily="2" charset="2"/>
              </a:rPr>
              <a:t> release </a:t>
            </a: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  <a:sym typeface="Wingdings" pitchFamily="2" charset="2"/>
              </a:rPr>
              <a:t></a:t>
            </a: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synthesis &amp; release of </a:t>
            </a:r>
            <a:r>
              <a:rPr kumimoji="0" lang="en-US" altLang="zh-CN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  <a:sym typeface="Wingdings" pitchFamily="2" charset="2"/>
              </a:rPr>
              <a:t>GnRH</a:t>
            </a:r>
            <a:r>
              <a:rPr kumimoji="0" lang="en-US" altLang="zh-CN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  <a:sym typeface="Wingdings" pitchFamily="2" charset="2"/>
              </a:rPr>
              <a:t>by hypothalamus. </a:t>
            </a:r>
            <a:endParaRPr lang="en-US" altLang="zh-CN" sz="2800" dirty="0" smtClean="0">
              <a:latin typeface="Arial" pitchFamily="34" charset="0"/>
              <a:ea typeface="SimSun" pitchFamily="2" charset="-122"/>
              <a:cs typeface="Arial" pitchFamily="34" charset="0"/>
              <a:sym typeface="Wingdings" pitchFamily="2" charset="2"/>
            </a:endParaRPr>
          </a:p>
          <a:p>
            <a:pPr marL="0" marR="0" lvl="0" indent="0" algn="justLow" defTabSz="914400" rtl="0" eaLnBrk="0" fontAlgn="base" latinLnBrk="0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endParaRPr kumimoji="0" lang="en-US" altLang="zh-CN" sz="2800" b="1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SimSun" pitchFamily="2" charset="-122"/>
              <a:cs typeface="Arial" pitchFamily="34" charset="0"/>
              <a:sym typeface="Wingdings" pitchFamily="2" charset="2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en-US" altLang="zh-CN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US" altLang="zh-CN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  <a:sym typeface="Wingdings" pitchFamily="2" charset="2"/>
              </a:rPr>
              <a:t>Enkephalin</a:t>
            </a:r>
            <a:r>
              <a:rPr kumimoji="0" lang="en-US" altLang="zh-CN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  <a:sym typeface="Wingdings" pitchFamily="2" charset="2"/>
              </a:rPr>
              <a:t> &amp; beta endorphin</a:t>
            </a: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  <a:sym typeface="Wingdings" pitchFamily="2" charset="2"/>
              </a:rPr>
              <a:t> act as synaptic transmitters in brain </a:t>
            </a: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  <a:sym typeface="Wingdings" pitchFamily="2" charset="2"/>
              </a:rPr>
              <a:t></a:t>
            </a: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kumimoji="0" lang="en-US" altLang="zh-CN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gonadotropin</a:t>
            </a: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level in circulation.</a:t>
            </a:r>
            <a:endParaRPr kumimoji="0" lang="en-US" altLang="zh-CN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marL="0" marR="0" lvl="0" indent="0" algn="justLow" defTabSz="914400" rtl="0" eaLnBrk="0" fontAlgn="base" latinLnBrk="0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altLang="zh-CN" sz="2800" b="1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ea typeface="SimSun" pitchFamily="2" charset="-122"/>
              <a:cs typeface="Tahoma" pitchFamily="34" charset="0"/>
              <a:sym typeface="Wingdings" pitchFamily="2" charset="2"/>
            </a:endParaRPr>
          </a:p>
          <a:p>
            <a:pPr marL="0" marR="0" lvl="0" indent="0" algn="justLow" defTabSz="914400" rtl="0" eaLnBrk="0" fontAlgn="base" latinLnBrk="0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altLang="zh-CN" sz="2800" b="1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ea typeface="SimSun" pitchFamily="2" charset="-122"/>
              <a:cs typeface="Tahoma" pitchFamily="34" charset="0"/>
              <a:sym typeface="Wingdings" pitchFamily="2" charset="2"/>
            </a:endParaRPr>
          </a:p>
          <a:p>
            <a:pPr lvl="0" algn="just" eaLnBrk="0" hangingPunct="0">
              <a:tabLst>
                <a:tab pos="228600" algn="l"/>
              </a:tabLst>
            </a:pPr>
            <a:r>
              <a:rPr lang="en-US" altLang="zh-CN" sz="2800" b="1" i="1" u="sng" dirty="0" smtClean="0">
                <a:solidFill>
                  <a:srgbClr val="C00000"/>
                </a:solidFill>
                <a:latin typeface="Bookman Old Style" pitchFamily="18" charset="0"/>
                <a:ea typeface="SimSun" pitchFamily="2" charset="-122"/>
                <a:cs typeface="Tahoma" pitchFamily="34" charset="0"/>
                <a:sym typeface="Wingdings" pitchFamily="2" charset="2"/>
              </a:rPr>
              <a:t>3</a:t>
            </a:r>
            <a:r>
              <a:rPr kumimoji="0" lang="en-US" altLang="zh-CN" sz="2800" b="1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SimSun" pitchFamily="2" charset="-122"/>
                <a:cs typeface="Tahoma" pitchFamily="34" charset="0"/>
                <a:sym typeface="Wingdings" pitchFamily="2" charset="2"/>
              </a:rPr>
              <a:t>- </a:t>
            </a:r>
            <a:r>
              <a:rPr kumimoji="0" lang="en-US" altLang="zh-CN" sz="2800" b="1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SimSun" pitchFamily="2" charset="-122"/>
                <a:cs typeface="Tahoma" pitchFamily="34" charset="0"/>
              </a:rPr>
              <a:t> Adrenal androgen secretion</a:t>
            </a:r>
            <a:r>
              <a:rPr lang="en-US" altLang="zh-CN" sz="2800" b="1" i="1" u="sng" dirty="0" smtClean="0">
                <a:solidFill>
                  <a:srgbClr val="C00000"/>
                </a:solidFill>
                <a:latin typeface="Bookman Old Style" pitchFamily="18" charset="0"/>
                <a:ea typeface="SimSun" pitchFamily="2" charset="-122"/>
                <a:cs typeface="Tahoma" pitchFamily="34" charset="0"/>
              </a:rPr>
              <a:t> (</a:t>
            </a:r>
            <a:r>
              <a:rPr lang="en-US" altLang="zh-CN" sz="2800" b="1" i="1" u="sng" dirty="0" err="1" smtClean="0">
                <a:solidFill>
                  <a:srgbClr val="C00000"/>
                </a:solidFill>
                <a:latin typeface="Bookman Old Style" pitchFamily="18" charset="0"/>
                <a:ea typeface="SimSun" pitchFamily="2" charset="-122"/>
                <a:cs typeface="Tahoma" pitchFamily="34" charset="0"/>
              </a:rPr>
              <a:t>Adrenarché</a:t>
            </a:r>
            <a:r>
              <a:rPr lang="en-US" altLang="zh-CN" sz="2800" b="1" i="1" u="sng" dirty="0" smtClean="0">
                <a:solidFill>
                  <a:srgbClr val="C00000"/>
                </a:solidFill>
                <a:latin typeface="Bookman Old Style" pitchFamily="18" charset="0"/>
                <a:ea typeface="SimSun" pitchFamily="2" charset="-122"/>
                <a:cs typeface="Tahoma" pitchFamily="34" charset="0"/>
              </a:rPr>
              <a:t>):</a:t>
            </a:r>
            <a:endParaRPr kumimoji="0" lang="en-US" altLang="zh-CN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en-US" altLang="zh-CN" sz="2800" b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Wingdings" pitchFamily="2" charset="2"/>
              </a:rPr>
              <a:t>It occurs at age 10 years</a:t>
            </a:r>
            <a:r>
              <a:rPr kumimoji="0" lang="en-US" altLang="zh-CN" sz="2800" b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Wingdings" pitchFamily="2" charset="2"/>
              </a:rPr>
              <a:t> due to increase enzyme system in adrenal cortex or due to secretion of </a:t>
            </a:r>
            <a:r>
              <a:rPr kumimoji="0" lang="en-US" altLang="zh-CN" sz="2800" b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Wingdings" pitchFamily="2" charset="2"/>
              </a:rPr>
              <a:t>adrenal-androgen stimulating hormone </a:t>
            </a:r>
            <a:r>
              <a:rPr kumimoji="0" lang="en-US" altLang="zh-CN" sz="2800" b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Wingdings" pitchFamily="2" charset="2"/>
              </a:rPr>
              <a:t>from ant. Pituitary. </a:t>
            </a:r>
            <a:endParaRPr kumimoji="0" lang="en-US" altLang="zh-CN" sz="2800" b="1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ea typeface="SimSun" pitchFamily="2" charset="-122"/>
              <a:cs typeface="Tahoma" pitchFamily="34" charset="0"/>
              <a:sym typeface="Wingdings" pitchFamily="2" charset="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285720" y="928670"/>
            <a:ext cx="8358246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2800" b="1" i="1" u="sng" dirty="0" smtClean="0">
                <a:solidFill>
                  <a:srgbClr val="C00000"/>
                </a:solidFill>
                <a:latin typeface="Bookman Old Style" pitchFamily="18" charset="0"/>
                <a:ea typeface="SimSun" pitchFamily="2" charset="-122"/>
                <a:cs typeface="Tahoma" pitchFamily="34" charset="0"/>
              </a:rPr>
              <a:t>4</a:t>
            </a:r>
            <a:r>
              <a:rPr kumimoji="0" lang="en-US" altLang="zh-CN" sz="2800" b="1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SimSun" pitchFamily="2" charset="-122"/>
                <a:cs typeface="Tahoma" pitchFamily="34" charset="0"/>
              </a:rPr>
              <a:t>- Removal of inhibitory effect of pineal gland</a:t>
            </a:r>
            <a:r>
              <a:rPr kumimoji="0" lang="en-US" altLang="zh-CN" sz="2800" b="1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kumimoji="0" lang="en-US" altLang="zh-CN" sz="2800" b="1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SimSun" pitchFamily="2" charset="-122"/>
                <a:cs typeface="Tahoma" pitchFamily="34" charset="0"/>
              </a:rPr>
              <a:t>hormones</a:t>
            </a:r>
            <a:r>
              <a:rPr kumimoji="0" lang="en-US" altLang="zh-CN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SimSun" pitchFamily="2" charset="-122"/>
                <a:cs typeface="Tahoma" pitchFamily="34" charset="0"/>
              </a:rPr>
              <a:t> </a:t>
            </a:r>
            <a:r>
              <a:rPr kumimoji="0" lang="en-US" altLang="zh-CN" sz="28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SimSun" pitchFamily="2" charset="-122"/>
                <a:cs typeface="Tahoma" pitchFamily="34" charset="0"/>
              </a:rPr>
              <a:t>as melatonin on</a:t>
            </a:r>
            <a:r>
              <a:rPr kumimoji="0" lang="en-US" altLang="zh-CN" sz="2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SimSun" pitchFamily="2" charset="-122"/>
                <a:cs typeface="Tahoma" pitchFamily="34" charset="0"/>
              </a:rPr>
              <a:t> </a:t>
            </a:r>
            <a:r>
              <a:rPr kumimoji="0" lang="en-US" altLang="zh-CN" sz="28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SimSun" pitchFamily="2" charset="-122"/>
                <a:cs typeface="Tahoma" pitchFamily="34" charset="0"/>
              </a:rPr>
              <a:t>ant. pituitary &amp; gonads:</a:t>
            </a: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SimSun" pitchFamily="2" charset="-122"/>
                <a:cs typeface="Tahoma" pitchFamily="34" charset="0"/>
              </a:rPr>
              <a:t> </a:t>
            </a: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SimSun" pitchFamily="2" charset="-122"/>
                <a:cs typeface="Times New Roman" pitchFamily="18" charset="0"/>
              </a:rPr>
              <a:t>by its calcification at puberty.</a:t>
            </a:r>
            <a:endParaRPr lang="en-US" altLang="zh-CN" sz="2800" dirty="0" smtClean="0">
              <a:latin typeface="Bookman Old Style" pitchFamily="18" charset="0"/>
              <a:ea typeface="SimSun" pitchFamily="2" charset="-122"/>
              <a:cs typeface="Times New Roman" pitchFamily="18" charset="0"/>
            </a:endParaRPr>
          </a:p>
          <a:p>
            <a:pPr marL="0" marR="0" lvl="0" indent="0" algn="justLow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ea typeface="SimSun" pitchFamily="2" charset="-122"/>
              <a:cs typeface="Times New Roman" pitchFamily="18" charset="0"/>
            </a:endParaRPr>
          </a:p>
          <a:p>
            <a:pPr marL="0" marR="0" lvl="0" indent="0" algn="justLow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2800" b="1" i="1" u="sng" dirty="0" smtClean="0">
                <a:solidFill>
                  <a:srgbClr val="C00000"/>
                </a:solidFill>
                <a:latin typeface="Bookman Old Style" pitchFamily="18" charset="0"/>
                <a:ea typeface="SimSun" pitchFamily="2" charset="-122"/>
                <a:cs typeface="Times New Roman" pitchFamily="18" charset="0"/>
              </a:rPr>
              <a:t>5- leptin </a:t>
            </a:r>
            <a:r>
              <a:rPr lang="en-US" altLang="zh-CN" sz="2800" b="1" i="1" u="sng" dirty="0" smtClean="0">
                <a:latin typeface="Bookman Old Style" pitchFamily="18" charset="0"/>
                <a:ea typeface="SimSun" pitchFamily="2" charset="-122"/>
                <a:cs typeface="Times New Roman" pitchFamily="18" charset="0"/>
              </a:rPr>
              <a:t>is the link between weight and onset of puberty</a:t>
            </a:r>
            <a:endParaRPr kumimoji="0" lang="en-US" altLang="zh-CN" sz="2800" b="1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ea typeface="SimSun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balkanchronicle.com/images/stories/health/family/PUBERTY-9.jpg"/>
          <p:cNvPicPr>
            <a:picLocks noChangeAspect="1" noChangeArrowheads="1"/>
          </p:cNvPicPr>
          <p:nvPr/>
        </p:nvPicPr>
        <p:blipFill>
          <a:blip r:embed="rId2"/>
          <a:srcRect r="3061" b="5181"/>
          <a:stretch>
            <a:fillRect/>
          </a:stretch>
        </p:blipFill>
        <p:spPr bwMode="auto">
          <a:xfrm>
            <a:off x="357158" y="857232"/>
            <a:ext cx="8429684" cy="5429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-571536" y="297150"/>
            <a:ext cx="9286940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9810" tIns="0" rIns="-26979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69875" algn="l"/>
              </a:tabLst>
            </a:pPr>
            <a:r>
              <a:rPr kumimoji="0" lang="en-US" sz="3200" b="1" i="0" u="sng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Bookman Old Style" pitchFamily="18" charset="0"/>
                <a:ea typeface="Times New Roman" pitchFamily="18" charset="0"/>
                <a:cs typeface="Tahoma" pitchFamily="34" charset="0"/>
              </a:rPr>
              <a:t>PHYSICAL CHANGES IN PUBERTY 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en-US" altLang="zh-CN" sz="2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1</a:t>
            </a:r>
            <a:r>
              <a:rPr kumimoji="0" lang="en-US" altLang="zh-CN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) </a:t>
            </a:r>
            <a:r>
              <a:rPr kumimoji="0" lang="en-US" altLang="zh-CN" sz="2800" b="1" i="0" u="sng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Growth promotion:</a:t>
            </a: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269875" algn="l"/>
              </a:tabLst>
            </a:pPr>
            <a:r>
              <a:rPr kumimoji="0" lang="en-US" altLang="zh-CN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Due to ↑ growth hormone, sex steroids and insulin &amp; thyroxin. </a:t>
            </a:r>
          </a:p>
          <a:p>
            <a:pPr marL="0" marR="0" lvl="0" indent="0" algn="just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269875" algn="l"/>
              </a:tabLst>
            </a:pPr>
            <a:r>
              <a:rPr kumimoji="0" lang="en-US" altLang="zh-CN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The end of growth occurs when epiphysis fuses with bone shaft. </a:t>
            </a:r>
            <a:endParaRPr kumimoji="0" lang="en-US" altLang="zh-CN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en-US" altLang="zh-CN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   </a:t>
            </a:r>
          </a:p>
          <a:p>
            <a:pPr marL="0" marR="0" lvl="0" indent="0" algn="just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en-US" altLang="zh-CN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2)</a:t>
            </a: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kumimoji="0" lang="en-US" altLang="zh-CN" sz="2800" b="1" i="0" u="sng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Maturation of secondary sex organs &amp; characters:</a:t>
            </a:r>
            <a:r>
              <a:rPr kumimoji="0" lang="en-US" altLang="zh-CN" sz="28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endParaRPr kumimoji="0" lang="en-US" altLang="zh-CN" sz="28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en-US" altLang="zh-CN" sz="2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                   *</a:t>
            </a:r>
            <a:r>
              <a:rPr kumimoji="0" lang="en-US" altLang="zh-CN" sz="25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In females: </a:t>
            </a:r>
            <a:endParaRPr kumimoji="0" lang="en-US" altLang="zh-CN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269875" algn="l"/>
              </a:tabLst>
            </a:pPr>
            <a:r>
              <a:rPr kumimoji="0" lang="en-US" altLang="zh-CN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kumimoji="0" lang="en-US" altLang="zh-CN" sz="2500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Thelarché</a:t>
            </a:r>
            <a:r>
              <a:rPr kumimoji="0" lang="en-US" altLang="zh-CN" sz="2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:</a:t>
            </a:r>
            <a:r>
              <a:rPr kumimoji="0" lang="en-US" altLang="zh-CN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development of breasts (sex steroids). </a:t>
            </a:r>
            <a:endParaRPr kumimoji="0" lang="en-US" altLang="zh-CN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69875" algn="l"/>
              </a:tabLst>
            </a:pPr>
            <a:r>
              <a:rPr kumimoji="0" lang="en-US" altLang="zh-CN" sz="2500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Pubarché</a:t>
            </a:r>
            <a:r>
              <a:rPr kumimoji="0" lang="en-US" altLang="zh-CN" sz="2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:</a:t>
            </a:r>
            <a:r>
              <a:rPr kumimoji="0" lang="en-US" altLang="zh-CN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development of </a:t>
            </a:r>
            <a:r>
              <a:rPr kumimoji="0" lang="en-US" altLang="zh-CN" sz="25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axillary</a:t>
            </a:r>
            <a:r>
              <a:rPr kumimoji="0" lang="en-US" altLang="zh-CN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&amp; pubic hairs (androgen). </a:t>
            </a:r>
            <a:endParaRPr kumimoji="0" lang="en-US" altLang="zh-CN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69875" algn="l"/>
              </a:tabLst>
            </a:pPr>
            <a:r>
              <a:rPr kumimoji="0" lang="en-US" altLang="zh-CN" sz="2500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Menarché</a:t>
            </a:r>
            <a:r>
              <a:rPr kumimoji="0" lang="en-US" altLang="zh-CN" sz="2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:</a:t>
            </a:r>
            <a:r>
              <a:rPr kumimoji="0" lang="en-US" altLang="zh-CN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1</a:t>
            </a:r>
            <a:r>
              <a:rPr kumimoji="0" lang="en-US" altLang="zh-CN" sz="25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st</a:t>
            </a:r>
            <a:r>
              <a:rPr kumimoji="0" lang="en-US" altLang="zh-CN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menstrual cycle (</a:t>
            </a:r>
            <a:r>
              <a:rPr kumimoji="0" lang="en-US" altLang="zh-CN" sz="25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anovulatory</a:t>
            </a:r>
            <a:r>
              <a:rPr kumimoji="0" lang="en-US" altLang="zh-CN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for 1ys).                        </a:t>
            </a:r>
            <a:endParaRPr kumimoji="0" lang="en-US" altLang="zh-CN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69875" algn="l"/>
              </a:tabLst>
            </a:pPr>
            <a:r>
              <a:rPr kumimoji="0" lang="en-US" altLang="zh-CN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Feminine distribution of fat with wider pelvis. </a:t>
            </a:r>
            <a:endParaRPr kumimoji="0" lang="en-US" altLang="zh-CN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en-US" altLang="zh-CN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                    </a:t>
            </a:r>
            <a:r>
              <a:rPr kumimoji="0" lang="en-US" altLang="zh-CN" sz="2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*</a:t>
            </a:r>
            <a:r>
              <a:rPr kumimoji="0" lang="en-US" altLang="zh-CN" sz="25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In males</a:t>
            </a:r>
            <a:r>
              <a:rPr kumimoji="0" lang="en-US" altLang="zh-CN" sz="2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:</a:t>
            </a:r>
            <a:endParaRPr kumimoji="0" lang="en-US" altLang="zh-CN" sz="25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269875" algn="l"/>
              </a:tabLst>
            </a:pPr>
            <a:r>
              <a:rPr kumimoji="0" lang="en-US" altLang="zh-CN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Growth of ext. genitalia, body &amp; facial hair with deeper voice.</a:t>
            </a:r>
            <a:endParaRPr kumimoji="0" lang="en-US" altLang="zh-CN" sz="25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endParaRPr kumimoji="0" lang="en-US" altLang="zh-CN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resources.ama.uk.com/glowm_www/graphics/figures/v5/0090/008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357166"/>
            <a:ext cx="7715304" cy="6000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5720" y="117693"/>
            <a:ext cx="8643998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 smtClean="0"/>
              <a:t> </a:t>
            </a:r>
            <a:r>
              <a:rPr lang="en-US" sz="3600" b="1" u="sng" dirty="0" smtClean="0">
                <a:solidFill>
                  <a:srgbClr val="000099"/>
                </a:solidFill>
              </a:rPr>
              <a:t>Tanner stages</a:t>
            </a:r>
            <a:endParaRPr lang="en-US" sz="3600" u="sng" dirty="0" smtClean="0">
              <a:solidFill>
                <a:srgbClr val="000099"/>
              </a:solidFill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400" dirty="0" smtClean="0"/>
              <a:t> </a:t>
            </a:r>
            <a:r>
              <a:rPr lang="en-US" sz="2800" dirty="0" smtClean="0"/>
              <a:t>The physical changes that occur during puberty are usually marked by distinct stages of development.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800" dirty="0" smtClean="0"/>
              <a:t> The stages are known as </a:t>
            </a:r>
            <a:r>
              <a:rPr lang="en-US" sz="2800" b="1" dirty="0" smtClean="0"/>
              <a:t>Tanner stages</a:t>
            </a:r>
            <a:r>
              <a:rPr lang="en-US" sz="2800" dirty="0" smtClean="0"/>
              <a:t>, named after Professor James Tanner, the child development expert who first identified them.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800" dirty="0" smtClean="0"/>
              <a:t> The Tanner stages give average ages of development, although there can be significant variation among children and teenagers.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Times New Roman"/>
        <a:ea typeface=""/>
        <a:cs typeface=""/>
      </a:majorFont>
      <a:minorFont>
        <a:latin typeface="Georg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Times New Roman"/>
        <a:ea typeface=""/>
        <a:cs typeface=""/>
      </a:majorFont>
      <a:minorFont>
        <a:latin typeface="Georg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ppt61C6.tm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2090</TotalTime>
  <Words>824</Words>
  <Application>Microsoft Office PowerPoint</Application>
  <PresentationFormat>On-screen Show (4:3)</PresentationFormat>
  <Paragraphs>102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Median</vt:lpstr>
      <vt:lpstr>Blank</vt:lpstr>
      <vt:lpstr>1_Blank</vt:lpstr>
      <vt:lpstr>4_ppt61C6.tmp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MENOPAUSE</vt:lpstr>
      <vt:lpstr>MENOPAUSE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Bubble Water Flow</dc:title>
  <dc:creator>www.powerpointstyles.com</dc:creator>
  <dc:description>Image credit to FreeDigitalPhotos.net</dc:description>
  <cp:lastModifiedBy>Hani Mohammed</cp:lastModifiedBy>
  <cp:revision>122</cp:revision>
  <dcterms:created xsi:type="dcterms:W3CDTF">2009-03-23T15:23:24Z</dcterms:created>
  <dcterms:modified xsi:type="dcterms:W3CDTF">2016-03-30T07:04:15Z</dcterms:modified>
</cp:coreProperties>
</file>